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 id="2147483671" r:id="rId6"/>
    <p:sldMasterId id="2147483689" r:id="rId7"/>
    <p:sldMasterId id="2147483702" r:id="rId8"/>
    <p:sldMasterId id="2147483715" r:id="rId9"/>
  </p:sldMasterIdLst>
  <p:notesMasterIdLst>
    <p:notesMasterId r:id="rId106"/>
  </p:notesMasterIdLst>
  <p:handoutMasterIdLst>
    <p:handoutMasterId r:id="rId107"/>
  </p:handoutMasterIdLst>
  <p:sldIdLst>
    <p:sldId id="421" r:id="rId10"/>
    <p:sldId id="399" r:id="rId11"/>
    <p:sldId id="403" r:id="rId12"/>
    <p:sldId id="345" r:id="rId13"/>
    <p:sldId id="346" r:id="rId14"/>
    <p:sldId id="259" r:id="rId15"/>
    <p:sldId id="263" r:id="rId16"/>
    <p:sldId id="313" r:id="rId17"/>
    <p:sldId id="318" r:id="rId18"/>
    <p:sldId id="317" r:id="rId19"/>
    <p:sldId id="328" r:id="rId20"/>
    <p:sldId id="272" r:id="rId21"/>
    <p:sldId id="319" r:id="rId22"/>
    <p:sldId id="323" r:id="rId23"/>
    <p:sldId id="324" r:id="rId24"/>
    <p:sldId id="325" r:id="rId25"/>
    <p:sldId id="326" r:id="rId26"/>
    <p:sldId id="327" r:id="rId27"/>
    <p:sldId id="320" r:id="rId28"/>
    <p:sldId id="401" r:id="rId29"/>
    <p:sldId id="321" r:id="rId30"/>
    <p:sldId id="312" r:id="rId31"/>
    <p:sldId id="322" r:id="rId32"/>
    <p:sldId id="274" r:id="rId33"/>
    <p:sldId id="417" r:id="rId34"/>
    <p:sldId id="418" r:id="rId35"/>
    <p:sldId id="347" r:id="rId36"/>
    <p:sldId id="273" r:id="rId37"/>
    <p:sldId id="275" r:id="rId38"/>
    <p:sldId id="280" r:id="rId39"/>
    <p:sldId id="329" r:id="rId40"/>
    <p:sldId id="297" r:id="rId41"/>
    <p:sldId id="283" r:id="rId42"/>
    <p:sldId id="422" r:id="rId43"/>
    <p:sldId id="301" r:id="rId44"/>
    <p:sldId id="332" r:id="rId45"/>
    <p:sldId id="333" r:id="rId46"/>
    <p:sldId id="334" r:id="rId47"/>
    <p:sldId id="336" r:id="rId48"/>
    <p:sldId id="339" r:id="rId49"/>
    <p:sldId id="340" r:id="rId50"/>
    <p:sldId id="341" r:id="rId51"/>
    <p:sldId id="353" r:id="rId52"/>
    <p:sldId id="349" r:id="rId53"/>
    <p:sldId id="350" r:id="rId54"/>
    <p:sldId id="352" r:id="rId55"/>
    <p:sldId id="354" r:id="rId56"/>
    <p:sldId id="355" r:id="rId57"/>
    <p:sldId id="356" r:id="rId58"/>
    <p:sldId id="358" r:id="rId59"/>
    <p:sldId id="419" r:id="rId60"/>
    <p:sldId id="420" r:id="rId61"/>
    <p:sldId id="397" r:id="rId62"/>
    <p:sldId id="359" r:id="rId63"/>
    <p:sldId id="360" r:id="rId64"/>
    <p:sldId id="361" r:id="rId65"/>
    <p:sldId id="362" r:id="rId66"/>
    <p:sldId id="414" r:id="rId67"/>
    <p:sldId id="364" r:id="rId68"/>
    <p:sldId id="365" r:id="rId69"/>
    <p:sldId id="366" r:id="rId70"/>
    <p:sldId id="371" r:id="rId71"/>
    <p:sldId id="367" r:id="rId72"/>
    <p:sldId id="402" r:id="rId73"/>
    <p:sldId id="369" r:id="rId74"/>
    <p:sldId id="372" r:id="rId75"/>
    <p:sldId id="373" r:id="rId76"/>
    <p:sldId id="374" r:id="rId77"/>
    <p:sldId id="375" r:id="rId78"/>
    <p:sldId id="376" r:id="rId79"/>
    <p:sldId id="404" r:id="rId80"/>
    <p:sldId id="378" r:id="rId81"/>
    <p:sldId id="379" r:id="rId82"/>
    <p:sldId id="380" r:id="rId83"/>
    <p:sldId id="382" r:id="rId84"/>
    <p:sldId id="396" r:id="rId85"/>
    <p:sldId id="383" r:id="rId86"/>
    <p:sldId id="384" r:id="rId87"/>
    <p:sldId id="405" r:id="rId88"/>
    <p:sldId id="392" r:id="rId89"/>
    <p:sldId id="406" r:id="rId90"/>
    <p:sldId id="385" r:id="rId91"/>
    <p:sldId id="412" r:id="rId92"/>
    <p:sldId id="413" r:id="rId93"/>
    <p:sldId id="398" r:id="rId94"/>
    <p:sldId id="386" r:id="rId95"/>
    <p:sldId id="387" r:id="rId96"/>
    <p:sldId id="388" r:id="rId97"/>
    <p:sldId id="389" r:id="rId98"/>
    <p:sldId id="390" r:id="rId99"/>
    <p:sldId id="409" r:id="rId100"/>
    <p:sldId id="391" r:id="rId101"/>
    <p:sldId id="416" r:id="rId102"/>
    <p:sldId id="415" r:id="rId103"/>
    <p:sldId id="407" r:id="rId104"/>
    <p:sldId id="295" r:id="rId105"/>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Fissel" initials="MF" lastIdx="3" clrIdx="0">
    <p:extLst>
      <p:ext uri="{19B8F6BF-5375-455C-9EA6-DF929625EA0E}">
        <p15:presenceInfo xmlns:p15="http://schemas.microsoft.com/office/powerpoint/2012/main" userId="Megan Fiss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66"/>
    <a:srgbClr val="333333"/>
    <a:srgbClr val="990000"/>
    <a:srgbClr val="2F5597"/>
    <a:srgbClr val="006600"/>
    <a:srgbClr val="3366CC"/>
    <a:srgbClr val="003399"/>
    <a:srgbClr val="FF6699"/>
    <a:srgbClr val="0645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36" autoAdjust="0"/>
    <p:restoredTop sz="67209" autoAdjust="0"/>
  </p:normalViewPr>
  <p:slideViewPr>
    <p:cSldViewPr snapToGrid="0">
      <p:cViewPr varScale="1">
        <p:scale>
          <a:sx n="50" d="100"/>
          <a:sy n="50" d="100"/>
        </p:scale>
        <p:origin x="828" y="5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1572"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07" Type="http://schemas.openxmlformats.org/officeDocument/2006/relationships/handoutMaster" Target="handoutMasters/handoutMaster1.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slide" Target="slides/slide78.xml"/><Relationship Id="rId102" Type="http://schemas.openxmlformats.org/officeDocument/2006/relationships/slide" Target="slides/slide93.xml"/><Relationship Id="rId110" Type="http://schemas.openxmlformats.org/officeDocument/2006/relationships/viewProps" Target="viewProps.xml"/><Relationship Id="rId5" Type="http://schemas.openxmlformats.org/officeDocument/2006/relationships/slideMaster" Target="slideMasters/slideMaster1.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slide" Target="slides/slide81.xml"/><Relationship Id="rId95" Type="http://schemas.openxmlformats.org/officeDocument/2006/relationships/slide" Target="slides/slide86.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8" Type="http://schemas.openxmlformats.org/officeDocument/2006/relationships/slideMaster" Target="slideMasters/slideMaster4.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slide" Target="slides/slide84.xml"/><Relationship Id="rId98" Type="http://schemas.openxmlformats.org/officeDocument/2006/relationships/slide" Target="slides/slide89.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103" Type="http://schemas.openxmlformats.org/officeDocument/2006/relationships/slide" Target="slides/slide94.xml"/><Relationship Id="rId108" Type="http://schemas.openxmlformats.org/officeDocument/2006/relationships/commentAuthors" Target="commentAuthor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1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notesMaster" Target="notesMasters/notesMaster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presProps" Target="presProps.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7" Type="http://schemas.openxmlformats.org/officeDocument/2006/relationships/slideMaster" Target="slideMasters/slideMaster3.xml"/><Relationship Id="rId71" Type="http://schemas.openxmlformats.org/officeDocument/2006/relationships/slide" Target="slides/slide62.xml"/><Relationship Id="rId92" Type="http://schemas.openxmlformats.org/officeDocument/2006/relationships/slide" Target="slides/slide8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237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5273003" y="0"/>
            <a:ext cx="4033943" cy="352375"/>
          </a:xfrm>
          <a:prstGeom prst="rect">
            <a:avLst/>
          </a:prstGeom>
        </p:spPr>
        <p:txBody>
          <a:bodyPr vert="horz" lIns="93324" tIns="46662" rIns="93324" bIns="46662" rtlCol="0"/>
          <a:lstStyle>
            <a:lvl1pPr algn="r">
              <a:defRPr sz="1200"/>
            </a:lvl1pPr>
          </a:lstStyle>
          <a:p>
            <a:fld id="{C8670A7C-DE09-46FE-8FBD-EB394A4A7DD8}" type="datetimeFigureOut">
              <a:rPr lang="en-US" smtClean="0"/>
              <a:t>3/21/2017</a:t>
            </a:fld>
            <a:endParaRPr lang="en-US"/>
          </a:p>
        </p:txBody>
      </p:sp>
      <p:sp>
        <p:nvSpPr>
          <p:cNvPr id="4" name="Footer Placeholder 3"/>
          <p:cNvSpPr>
            <a:spLocks noGrp="1"/>
          </p:cNvSpPr>
          <p:nvPr>
            <p:ph type="ftr" sz="quarter" idx="2"/>
          </p:nvPr>
        </p:nvSpPr>
        <p:spPr>
          <a:xfrm>
            <a:off x="0" y="6670726"/>
            <a:ext cx="4033943" cy="352374"/>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5273003" y="6670726"/>
            <a:ext cx="4033943" cy="352374"/>
          </a:xfrm>
          <a:prstGeom prst="rect">
            <a:avLst/>
          </a:prstGeom>
        </p:spPr>
        <p:txBody>
          <a:bodyPr vert="horz" lIns="93324" tIns="46662" rIns="93324" bIns="46662" rtlCol="0" anchor="b"/>
          <a:lstStyle>
            <a:lvl1pPr algn="r">
              <a:defRPr sz="1200"/>
            </a:lvl1pPr>
          </a:lstStyle>
          <a:p>
            <a:fld id="{9CEACC5D-A986-494B-ABB3-97224CDE39E2}" type="slidenum">
              <a:rPr lang="en-US" smtClean="0"/>
              <a:t>‹#›</a:t>
            </a:fld>
            <a:endParaRPr lang="en-US"/>
          </a:p>
        </p:txBody>
      </p:sp>
    </p:spTree>
    <p:extLst>
      <p:ext uri="{BB962C8B-B14F-4D97-AF65-F5344CB8AC3E}">
        <p14:creationId xmlns:p14="http://schemas.microsoft.com/office/powerpoint/2010/main" val="558220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237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5273003" y="0"/>
            <a:ext cx="4033943" cy="352375"/>
          </a:xfrm>
          <a:prstGeom prst="rect">
            <a:avLst/>
          </a:prstGeom>
        </p:spPr>
        <p:txBody>
          <a:bodyPr vert="horz" lIns="93324" tIns="46662" rIns="93324" bIns="46662" rtlCol="0"/>
          <a:lstStyle>
            <a:lvl1pPr algn="r">
              <a:defRPr sz="1200"/>
            </a:lvl1pPr>
          </a:lstStyle>
          <a:p>
            <a:fld id="{02EABD85-05FA-4F1E-811B-384EF1DFA709}" type="datetimeFigureOut">
              <a:rPr lang="en-US" smtClean="0"/>
              <a:t>3/21/2017</a:t>
            </a:fld>
            <a:endParaRPr lang="en-US"/>
          </a:p>
        </p:txBody>
      </p:sp>
      <p:sp>
        <p:nvSpPr>
          <p:cNvPr id="4" name="Slide Image Placeholder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930910" y="3379866"/>
            <a:ext cx="7447280" cy="2765346"/>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70726"/>
            <a:ext cx="4033943" cy="352374"/>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5273003" y="6670726"/>
            <a:ext cx="4033943" cy="352374"/>
          </a:xfrm>
          <a:prstGeom prst="rect">
            <a:avLst/>
          </a:prstGeom>
        </p:spPr>
        <p:txBody>
          <a:bodyPr vert="horz" lIns="93324" tIns="46662" rIns="93324" bIns="46662" rtlCol="0" anchor="b"/>
          <a:lstStyle>
            <a:lvl1pPr algn="r">
              <a:defRPr sz="1200"/>
            </a:lvl1pPr>
          </a:lstStyle>
          <a:p>
            <a:fld id="{08272EAD-3098-4ABD-B139-15810BE22530}" type="slidenum">
              <a:rPr lang="en-US" smtClean="0"/>
              <a:t>‹#›</a:t>
            </a:fld>
            <a:endParaRPr lang="en-US"/>
          </a:p>
        </p:txBody>
      </p:sp>
    </p:spTree>
    <p:extLst>
      <p:ext uri="{BB962C8B-B14F-4D97-AF65-F5344CB8AC3E}">
        <p14:creationId xmlns:p14="http://schemas.microsoft.com/office/powerpoint/2010/main" val="406019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opm.gov/fedclass/index.asp"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www.opm.gov/fedclass/html/fwsdocs.asp"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272EAD-3098-4ABD-B139-15810BE2253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931462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performance plan</a:t>
            </a:r>
            <a:r>
              <a:rPr lang="en-US" baseline="0" dirty="0"/>
              <a:t> is communicated to the employee during the first (of three required) formal, documented discussion of the appraisal period. The supervisor must make sure the expectations are clearly understood and answer any questions the employee may have.</a:t>
            </a:r>
          </a:p>
          <a:p>
            <a:endParaRPr lang="en-US" dirty="0"/>
          </a:p>
          <a:p>
            <a:r>
              <a:rPr lang="en-US" dirty="0"/>
              <a:t>Your </a:t>
            </a:r>
            <a:r>
              <a:rPr lang="en-US" baseline="0" dirty="0"/>
              <a:t>supervisor should also explain the reasoning behind the elements and standards selected for your performance plan. </a:t>
            </a:r>
          </a:p>
          <a:p>
            <a:pPr marL="174982" indent="-174982">
              <a:buFont typeface="Arial" panose="020B0604020202020204" pitchFamily="34" charset="0"/>
              <a:buChar char="•"/>
            </a:pPr>
            <a:r>
              <a:rPr lang="en-US" baseline="0" dirty="0"/>
              <a:t>What is expected, and how will performance be measured against those expectations?</a:t>
            </a:r>
          </a:p>
          <a:p>
            <a:pPr marL="174982" indent="-174982">
              <a:buFont typeface="Arial" panose="020B0604020202020204" pitchFamily="34" charset="0"/>
              <a:buChar char="•"/>
            </a:pPr>
            <a:r>
              <a:rPr lang="en-US" i="0" baseline="0" dirty="0"/>
              <a:t>How do they relate to the organization’s mission and goals and to DoD’s mission, goals, and values?</a:t>
            </a:r>
          </a:p>
          <a:p>
            <a:pPr marL="174982" indent="-174982">
              <a:buFont typeface="Arial" panose="020B0604020202020204" pitchFamily="34" charset="0"/>
              <a:buChar char="•"/>
            </a:pPr>
            <a:r>
              <a:rPr lang="en-US" i="0" baseline="0" dirty="0"/>
              <a:t>What professional development options are included (either required or optional)?</a:t>
            </a:r>
          </a:p>
          <a:p>
            <a:endParaRPr lang="en-US" i="0" baseline="0" dirty="0"/>
          </a:p>
          <a:p>
            <a:r>
              <a:rPr lang="en-US" i="0" baseline="0" dirty="0"/>
              <a:t>One important function of performance management, aside from performance appraisal, is the inclusion of professional development opportunities. Professional development might help you improve skills you need to be better at your current job. Or, training and development might be geared toward acquiring new skills that will enable you to progress in your career at DoD. Professional development might include formal training, informal training, on-the-job training, or mentoring. An IDP (Individual Development Plan) might be used to document the competencies, knowledge, skills, and abilities needed to improve performance, as well as listing the training and education needed to get there.</a:t>
            </a:r>
            <a:endParaRPr lang="en-US" i="0" dirty="0"/>
          </a:p>
        </p:txBody>
      </p:sp>
      <p:sp>
        <p:nvSpPr>
          <p:cNvPr id="4" name="Slide Number Placeholder 3"/>
          <p:cNvSpPr>
            <a:spLocks noGrp="1"/>
          </p:cNvSpPr>
          <p:nvPr>
            <p:ph type="sldNum" sz="quarter" idx="10"/>
          </p:nvPr>
        </p:nvSpPr>
        <p:spPr/>
        <p:txBody>
          <a:bodyPr/>
          <a:lstStyle/>
          <a:p>
            <a:fld id="{08272EAD-3098-4ABD-B139-15810BE22530}" type="slidenum">
              <a:rPr lang="en-US" smtClean="0"/>
              <a:t>11</a:t>
            </a:fld>
            <a:endParaRPr lang="en-US"/>
          </a:p>
        </p:txBody>
      </p:sp>
    </p:spTree>
    <p:extLst>
      <p:ext uri="{BB962C8B-B14F-4D97-AF65-F5344CB8AC3E}">
        <p14:creationId xmlns:p14="http://schemas.microsoft.com/office/powerpoint/2010/main" val="2153874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performance</a:t>
            </a:r>
            <a:r>
              <a:rPr lang="en-US" baseline="0" dirty="0"/>
              <a:t> plan includes both performance elements and performance standards. </a:t>
            </a:r>
          </a:p>
          <a:p>
            <a:endParaRPr lang="en-US" baseline="0" dirty="0"/>
          </a:p>
          <a:p>
            <a:r>
              <a:rPr lang="en-US" baseline="0" dirty="0"/>
              <a:t>Performance elements tell employees what to do; they “</a:t>
            </a:r>
            <a:r>
              <a:rPr lang="en-US" dirty="0"/>
              <a:t>describe the expectations related to the work being performed. </a:t>
            </a:r>
            <a:r>
              <a:rPr lang="en-US" baseline="0" dirty="0"/>
              <a:t>” Each performance plan must have at least 1 and at most 10 performance elements; most employees will have 3 – 5. </a:t>
            </a:r>
          </a:p>
          <a:p>
            <a:r>
              <a:rPr lang="en-US" baseline="0" dirty="0"/>
              <a:t>There are two types of performance elements:</a:t>
            </a:r>
          </a:p>
          <a:p>
            <a:pPr marL="174982" indent="-174982">
              <a:buFont typeface="Arial" panose="020B0604020202020204" pitchFamily="34" charset="0"/>
              <a:buChar char="•"/>
            </a:pPr>
            <a:r>
              <a:rPr lang="en-US" baseline="0" dirty="0"/>
              <a:t>A </a:t>
            </a:r>
            <a:r>
              <a:rPr lang="en-US" b="1" baseline="0" dirty="0"/>
              <a:t>critical element </a:t>
            </a:r>
            <a:r>
              <a:rPr lang="en-US" baseline="0" dirty="0"/>
              <a:t>is “</a:t>
            </a:r>
            <a:r>
              <a:rPr lang="en-US" dirty="0"/>
              <a:t>a work assignment or responsibility of such importance that unacceptable performance on the element would result in a determination that an employee’s overall performance is rated as ‘Unacceptable.’ </a:t>
            </a:r>
            <a:r>
              <a:rPr lang="en-US" baseline="0" dirty="0"/>
              <a:t>”</a:t>
            </a:r>
          </a:p>
          <a:p>
            <a:pPr marL="641600" lvl="1" indent="-174982">
              <a:buFont typeface="Arial" panose="020B0604020202020204" pitchFamily="34" charset="0"/>
              <a:buChar char="•"/>
            </a:pPr>
            <a:r>
              <a:rPr lang="en-US" dirty="0"/>
              <a:t>Critical elements are only used to measure individual performance; supervisors must not establish critical elements for team performance. </a:t>
            </a:r>
            <a:endParaRPr lang="en-US" baseline="0" dirty="0"/>
          </a:p>
          <a:p>
            <a:pPr marL="174982" indent="-174982">
              <a:buFont typeface="Arial" panose="020B0604020202020204" pitchFamily="34" charset="0"/>
              <a:buChar char="•"/>
            </a:pPr>
            <a:r>
              <a:rPr lang="en-US" baseline="0" dirty="0"/>
              <a:t>A </a:t>
            </a:r>
            <a:r>
              <a:rPr lang="en-US" b="1" baseline="0" dirty="0"/>
              <a:t>supervisory element </a:t>
            </a:r>
            <a:r>
              <a:rPr lang="en-US" baseline="0" dirty="0"/>
              <a:t>relates to supervision or management duties. </a:t>
            </a:r>
            <a:r>
              <a:rPr lang="en-US" dirty="0"/>
              <a:t>All performance elements related to supervisory duties are considered critical elements. The number of supervisory performance elements on performance plans for supervisors will equal or exceed the number of non-supervisory (technical) performance elements. </a:t>
            </a:r>
          </a:p>
          <a:p>
            <a:endParaRPr lang="en-US" dirty="0"/>
          </a:p>
          <a:p>
            <a:r>
              <a:rPr lang="en-US" dirty="0"/>
              <a:t>All performance elements must be critical elements and must align to organizational goals. A critical element is a task</a:t>
            </a:r>
            <a:r>
              <a:rPr lang="en-US" baseline="0" dirty="0"/>
              <a:t> that is so important that failing it means failing the Mission.</a:t>
            </a:r>
            <a:endParaRPr lang="en-US" dirty="0"/>
          </a:p>
          <a:p>
            <a:r>
              <a:rPr lang="en-US" dirty="0"/>
              <a:t>Your rating of record is calculated based on ratings for each ratable element (each</a:t>
            </a:r>
            <a:r>
              <a:rPr lang="en-US" baseline="0" dirty="0"/>
              <a:t> critical element)</a:t>
            </a:r>
            <a:r>
              <a:rPr lang="en-US" dirty="0"/>
              <a:t>.</a:t>
            </a:r>
          </a:p>
        </p:txBody>
      </p:sp>
      <p:sp>
        <p:nvSpPr>
          <p:cNvPr id="4" name="Slide Number Placeholder 3"/>
          <p:cNvSpPr>
            <a:spLocks noGrp="1"/>
          </p:cNvSpPr>
          <p:nvPr>
            <p:ph type="sldNum" sz="quarter" idx="10"/>
          </p:nvPr>
        </p:nvSpPr>
        <p:spPr/>
        <p:txBody>
          <a:bodyPr/>
          <a:lstStyle/>
          <a:p>
            <a:fld id="{08272EAD-3098-4ABD-B139-15810BE22530}" type="slidenum">
              <a:rPr lang="en-US" smtClean="0"/>
              <a:t>12</a:t>
            </a:fld>
            <a:endParaRPr lang="en-US"/>
          </a:p>
        </p:txBody>
      </p:sp>
    </p:spTree>
    <p:extLst>
      <p:ext uri="{BB962C8B-B14F-4D97-AF65-F5344CB8AC3E}">
        <p14:creationId xmlns:p14="http://schemas.microsoft.com/office/powerpoint/2010/main" val="3511199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Performance standards explicitly describe how the expectations</a:t>
            </a:r>
            <a:r>
              <a:rPr lang="en-US" baseline="0" dirty="0"/>
              <a:t> and requirements conveyed in the performance elements will be evaluated. Each performance element must have a corresponding performance standard which explicitly state what this behavior looks like at the “Fully successful” level.</a:t>
            </a:r>
          </a:p>
          <a:p>
            <a:endParaRPr lang="en-US" baseline="0" dirty="0"/>
          </a:p>
          <a:p>
            <a:r>
              <a:rPr lang="en-US" sz="2700" dirty="0"/>
              <a:t>In order to make sure performance standards are thorough and can be objectively followed, they should be written using SMART criteria:</a:t>
            </a:r>
          </a:p>
          <a:p>
            <a:pPr lvl="1"/>
            <a:r>
              <a:rPr lang="en-US" sz="2700" b="1" dirty="0"/>
              <a:t>S</a:t>
            </a:r>
            <a:r>
              <a:rPr lang="en-US" sz="2700" dirty="0"/>
              <a:t>pecific</a:t>
            </a:r>
          </a:p>
          <a:p>
            <a:pPr lvl="1"/>
            <a:r>
              <a:rPr lang="en-US" sz="2700" b="1" dirty="0"/>
              <a:t>M</a:t>
            </a:r>
            <a:r>
              <a:rPr lang="en-US" sz="2700" dirty="0"/>
              <a:t>easurable</a:t>
            </a:r>
          </a:p>
          <a:p>
            <a:pPr lvl="1"/>
            <a:r>
              <a:rPr lang="en-US" sz="2700" b="1" dirty="0"/>
              <a:t>A</a:t>
            </a:r>
            <a:r>
              <a:rPr lang="en-US" sz="2700" dirty="0"/>
              <a:t>chievable</a:t>
            </a:r>
          </a:p>
          <a:p>
            <a:pPr lvl="1"/>
            <a:r>
              <a:rPr lang="en-US" sz="2700" b="1" dirty="0"/>
              <a:t>R</a:t>
            </a:r>
            <a:r>
              <a:rPr lang="en-US" sz="2700" dirty="0"/>
              <a:t>elevant</a:t>
            </a:r>
          </a:p>
          <a:p>
            <a:pPr lvl="1"/>
            <a:r>
              <a:rPr lang="en-US" sz="2700" b="1" dirty="0"/>
              <a:t>T</a:t>
            </a:r>
            <a:r>
              <a:rPr lang="en-US" sz="2700" dirty="0"/>
              <a:t>imely</a:t>
            </a:r>
          </a:p>
          <a:p>
            <a:endParaRPr lang="en-US" dirty="0"/>
          </a:p>
          <a:p>
            <a:r>
              <a:rPr lang="en-US" dirty="0"/>
              <a:t>Performance standards are non-negotiable,</a:t>
            </a:r>
            <a:r>
              <a:rPr lang="en-US" baseline="0" dirty="0"/>
              <a:t> but they are </a:t>
            </a:r>
            <a:r>
              <a:rPr lang="en-US" baseline="0" dirty="0" err="1"/>
              <a:t>grievable</a:t>
            </a:r>
            <a:r>
              <a:rPr lang="en-US" baseline="0" dirty="0"/>
              <a:t>. Make sure that every performance standard is written using SMART criteria.</a:t>
            </a:r>
            <a:endParaRPr lang="en-US" dirty="0"/>
          </a:p>
        </p:txBody>
      </p:sp>
      <p:sp>
        <p:nvSpPr>
          <p:cNvPr id="4" name="Slide Number Placeholder 3"/>
          <p:cNvSpPr>
            <a:spLocks noGrp="1"/>
          </p:cNvSpPr>
          <p:nvPr>
            <p:ph type="sldNum" sz="quarter" idx="10"/>
          </p:nvPr>
        </p:nvSpPr>
        <p:spPr/>
        <p:txBody>
          <a:bodyPr/>
          <a:lstStyle/>
          <a:p>
            <a:fld id="{08272EAD-3098-4ABD-B139-15810BE22530}" type="slidenum">
              <a:rPr lang="en-US" smtClean="0"/>
              <a:t>13</a:t>
            </a:fld>
            <a:endParaRPr lang="en-US"/>
          </a:p>
        </p:txBody>
      </p:sp>
    </p:spTree>
    <p:extLst>
      <p:ext uri="{BB962C8B-B14F-4D97-AF65-F5344CB8AC3E}">
        <p14:creationId xmlns:p14="http://schemas.microsoft.com/office/powerpoint/2010/main" val="3918036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Specific:</a:t>
            </a:r>
          </a:p>
          <a:p>
            <a:r>
              <a:rPr lang="en-US" dirty="0"/>
              <a:t>The what, why, who, where, and how of what needs to happen</a:t>
            </a:r>
          </a:p>
          <a:p>
            <a:r>
              <a:rPr lang="en-US" dirty="0"/>
              <a:t>Detailed enough to leave no room for misinterpretation</a:t>
            </a:r>
          </a:p>
        </p:txBody>
      </p:sp>
      <p:sp>
        <p:nvSpPr>
          <p:cNvPr id="4" name="Slide Number Placeholder 3"/>
          <p:cNvSpPr>
            <a:spLocks noGrp="1"/>
          </p:cNvSpPr>
          <p:nvPr>
            <p:ph type="sldNum" sz="quarter" idx="10"/>
          </p:nvPr>
        </p:nvSpPr>
        <p:spPr/>
        <p:txBody>
          <a:bodyPr/>
          <a:lstStyle/>
          <a:p>
            <a:fld id="{08272EAD-3098-4ABD-B139-15810BE22530}" type="slidenum">
              <a:rPr lang="en-US" smtClean="0"/>
              <a:t>14</a:t>
            </a:fld>
            <a:endParaRPr lang="en-US"/>
          </a:p>
        </p:txBody>
      </p:sp>
    </p:spTree>
    <p:extLst>
      <p:ext uri="{BB962C8B-B14F-4D97-AF65-F5344CB8AC3E}">
        <p14:creationId xmlns:p14="http://schemas.microsoft.com/office/powerpoint/2010/main" val="2577582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Measurable:</a:t>
            </a:r>
          </a:p>
          <a:p>
            <a:r>
              <a:rPr lang="en-US" dirty="0"/>
              <a:t>Can the fulfillment of the standard can be quantified?</a:t>
            </a:r>
          </a:p>
          <a:p>
            <a:r>
              <a:rPr lang="en-US" dirty="0"/>
              <a:t>How much? How many?</a:t>
            </a:r>
          </a:p>
          <a:p>
            <a:pPr marL="342900" indent="-342900">
              <a:buFont typeface="Arial" panose="020B0604020202020204" pitchFamily="34" charset="0"/>
              <a:buChar char="•"/>
            </a:pPr>
            <a:r>
              <a:rPr lang="en-US" sz="1200" dirty="0"/>
              <a:t>% </a:t>
            </a:r>
          </a:p>
          <a:p>
            <a:pPr marL="342900" indent="-342900">
              <a:buFont typeface="Arial" panose="020B0604020202020204" pitchFamily="34" charset="0"/>
              <a:buChar char="•"/>
            </a:pPr>
            <a:r>
              <a:rPr lang="en-US" sz="1200" dirty="0"/>
              <a:t>Success rate or failure rate </a:t>
            </a:r>
          </a:p>
          <a:p>
            <a:r>
              <a:rPr lang="en-US" dirty="0"/>
              <a:t>By when?</a:t>
            </a:r>
          </a:p>
          <a:p>
            <a:pPr marL="342900" indent="-342900">
              <a:buFont typeface="Arial" panose="020B0604020202020204" pitchFamily="34" charset="0"/>
              <a:buChar char="•"/>
            </a:pPr>
            <a:r>
              <a:rPr lang="en-US" sz="2200" dirty="0"/>
              <a:t>Date, time, or period of time</a:t>
            </a:r>
          </a:p>
          <a:p>
            <a:endParaRPr lang="en-US" sz="2400" dirty="0"/>
          </a:p>
          <a:p>
            <a:endParaRPr lang="en-US" dirty="0"/>
          </a:p>
        </p:txBody>
      </p:sp>
      <p:sp>
        <p:nvSpPr>
          <p:cNvPr id="4" name="Slide Number Placeholder 3"/>
          <p:cNvSpPr>
            <a:spLocks noGrp="1"/>
          </p:cNvSpPr>
          <p:nvPr>
            <p:ph type="sldNum" sz="quarter" idx="10"/>
          </p:nvPr>
        </p:nvSpPr>
        <p:spPr/>
        <p:txBody>
          <a:bodyPr/>
          <a:lstStyle/>
          <a:p>
            <a:fld id="{08272EAD-3098-4ABD-B139-15810BE22530}" type="slidenum">
              <a:rPr lang="en-US" smtClean="0"/>
              <a:t>15</a:t>
            </a:fld>
            <a:endParaRPr lang="en-US"/>
          </a:p>
        </p:txBody>
      </p:sp>
    </p:spTree>
    <p:extLst>
      <p:ext uri="{BB962C8B-B14F-4D97-AF65-F5344CB8AC3E}">
        <p14:creationId xmlns:p14="http://schemas.microsoft.com/office/powerpoint/2010/main" val="3089455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Achievable:</a:t>
            </a:r>
          </a:p>
          <a:p>
            <a:r>
              <a:rPr lang="en-US" dirty="0"/>
              <a:t>Can this realistically be accomplished? </a:t>
            </a:r>
          </a:p>
          <a:p>
            <a:pPr marL="342900" indent="-342900">
              <a:buFont typeface="Arial" panose="020B0604020202020204" pitchFamily="34" charset="0"/>
              <a:buChar char="•"/>
            </a:pPr>
            <a:r>
              <a:rPr lang="en-US" sz="2000" dirty="0"/>
              <a:t>Given the resources, personnel, and time available?</a:t>
            </a:r>
          </a:p>
          <a:p>
            <a:pPr marL="342900" indent="-342900">
              <a:buFont typeface="Arial" panose="020B0604020202020204" pitchFamily="34" charset="0"/>
              <a:buChar char="•"/>
            </a:pPr>
            <a:r>
              <a:rPr lang="en-US" sz="2000" dirty="0"/>
              <a:t>What constraints exist that may hamper or impede it?</a:t>
            </a:r>
          </a:p>
          <a:p>
            <a:pPr marL="342900" indent="-342900">
              <a:buFont typeface="Arial" panose="020B0604020202020204" pitchFamily="34" charset="0"/>
              <a:buChar char="•"/>
            </a:pPr>
            <a:r>
              <a:rPr lang="en-US" sz="2000" dirty="0"/>
              <a:t>Is it all within the employee’s control?</a:t>
            </a:r>
          </a:p>
          <a:p>
            <a:endParaRPr lang="en-US" dirty="0"/>
          </a:p>
        </p:txBody>
      </p:sp>
      <p:sp>
        <p:nvSpPr>
          <p:cNvPr id="4" name="Slide Number Placeholder 3"/>
          <p:cNvSpPr>
            <a:spLocks noGrp="1"/>
          </p:cNvSpPr>
          <p:nvPr>
            <p:ph type="sldNum" sz="quarter" idx="10"/>
          </p:nvPr>
        </p:nvSpPr>
        <p:spPr/>
        <p:txBody>
          <a:bodyPr/>
          <a:lstStyle/>
          <a:p>
            <a:fld id="{08272EAD-3098-4ABD-B139-15810BE22530}" type="slidenum">
              <a:rPr lang="en-US" smtClean="0"/>
              <a:t>16</a:t>
            </a:fld>
            <a:endParaRPr lang="en-US"/>
          </a:p>
        </p:txBody>
      </p:sp>
    </p:spTree>
    <p:extLst>
      <p:ext uri="{BB962C8B-B14F-4D97-AF65-F5344CB8AC3E}">
        <p14:creationId xmlns:p14="http://schemas.microsoft.com/office/powerpoint/2010/main" val="348794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Relevant:</a:t>
            </a:r>
          </a:p>
          <a:p>
            <a:r>
              <a:rPr lang="en-US" dirty="0"/>
              <a:t>Why does the standard matter?</a:t>
            </a:r>
          </a:p>
          <a:p>
            <a:r>
              <a:rPr lang="en-US" dirty="0"/>
              <a:t>How</a:t>
            </a:r>
            <a:r>
              <a:rPr lang="en-US" baseline="0" dirty="0"/>
              <a:t> is it applicable to:</a:t>
            </a:r>
          </a:p>
          <a:p>
            <a:pPr marL="171450" indent="-171450">
              <a:buFont typeface="Arial" panose="020B0604020202020204" pitchFamily="34" charset="0"/>
              <a:buChar char="•"/>
            </a:pPr>
            <a:r>
              <a:rPr lang="en-US" baseline="0" dirty="0"/>
              <a:t>The employee’s work/position? </a:t>
            </a:r>
          </a:p>
          <a:p>
            <a:pPr marL="171450" indent="-171450">
              <a:buFont typeface="Arial" panose="020B0604020202020204" pitchFamily="34" charset="0"/>
              <a:buChar char="•"/>
            </a:pPr>
            <a:r>
              <a:rPr lang="en-US" baseline="0" dirty="0"/>
              <a:t>To the employee or organization’s development?</a:t>
            </a:r>
          </a:p>
          <a:p>
            <a:pPr marL="171450" indent="-171450">
              <a:buFont typeface="Arial" panose="020B0604020202020204" pitchFamily="34" charset="0"/>
              <a:buChar char="•"/>
            </a:pPr>
            <a:r>
              <a:rPr lang="en-US" baseline="0" dirty="0"/>
              <a:t>To the Mission?</a:t>
            </a:r>
            <a:endParaRPr lang="en-US" dirty="0"/>
          </a:p>
        </p:txBody>
      </p:sp>
      <p:sp>
        <p:nvSpPr>
          <p:cNvPr id="4" name="Slide Number Placeholder 3"/>
          <p:cNvSpPr>
            <a:spLocks noGrp="1"/>
          </p:cNvSpPr>
          <p:nvPr>
            <p:ph type="sldNum" sz="quarter" idx="10"/>
          </p:nvPr>
        </p:nvSpPr>
        <p:spPr/>
        <p:txBody>
          <a:bodyPr/>
          <a:lstStyle/>
          <a:p>
            <a:fld id="{08272EAD-3098-4ABD-B139-15810BE22530}" type="slidenum">
              <a:rPr lang="en-US" smtClean="0"/>
              <a:t>17</a:t>
            </a:fld>
            <a:endParaRPr lang="en-US"/>
          </a:p>
        </p:txBody>
      </p:sp>
    </p:spTree>
    <p:extLst>
      <p:ext uri="{BB962C8B-B14F-4D97-AF65-F5344CB8AC3E}">
        <p14:creationId xmlns:p14="http://schemas.microsoft.com/office/powerpoint/2010/main" val="1109627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272EAD-3098-4ABD-B139-15810BE22530}" type="slidenum">
              <a:rPr lang="en-US" smtClean="0"/>
              <a:t>18</a:t>
            </a:fld>
            <a:endParaRPr lang="en-US"/>
          </a:p>
        </p:txBody>
      </p:sp>
    </p:spTree>
    <p:extLst>
      <p:ext uri="{BB962C8B-B14F-4D97-AF65-F5344CB8AC3E}">
        <p14:creationId xmlns:p14="http://schemas.microsoft.com/office/powerpoint/2010/main" val="2164012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heart</a:t>
            </a:r>
            <a:r>
              <a:rPr lang="en-US" baseline="0" dirty="0"/>
              <a:t> of performance elements and standards should be a clear connection to the DoD’s core values: </a:t>
            </a:r>
          </a:p>
          <a:p>
            <a:r>
              <a:rPr lang="en-US" dirty="0"/>
              <a:t>“Leadership, Professionalism, and Technical Knowledge through dedication to duty, integrity, ethics, honor, courage, and loyalty.”</a:t>
            </a:r>
          </a:p>
          <a:p>
            <a:endParaRPr lang="en-US" dirty="0"/>
          </a:p>
          <a:p>
            <a:r>
              <a:rPr lang="en-US" dirty="0"/>
              <a:t>Understanding </a:t>
            </a:r>
            <a:r>
              <a:rPr lang="en-US" baseline="0" dirty="0"/>
              <a:t>core values and organizational goals helps employees to see where their job fits in and why their work is important; core values also serve to prioritize work goals and inform performance elements and standards.</a:t>
            </a:r>
          </a:p>
          <a:p>
            <a:endParaRPr lang="en-US" baseline="0" dirty="0"/>
          </a:p>
          <a:p>
            <a:r>
              <a:rPr lang="en-US" baseline="0" dirty="0"/>
              <a:t>It is your supervisor’s job to clearly link your performance elements and standards to the organization mission and to the values of DoD. Establishing this “line of sight” to your organization’s mission and to the DoD’s mission and values connects the importance of accomplishing your duties to supporting the organization.</a:t>
            </a:r>
            <a:endParaRPr lang="en-US" dirty="0"/>
          </a:p>
        </p:txBody>
      </p:sp>
      <p:sp>
        <p:nvSpPr>
          <p:cNvPr id="4" name="Slide Number Placeholder 3"/>
          <p:cNvSpPr>
            <a:spLocks noGrp="1"/>
          </p:cNvSpPr>
          <p:nvPr>
            <p:ph type="sldNum" sz="quarter" idx="10"/>
          </p:nvPr>
        </p:nvSpPr>
        <p:spPr/>
        <p:txBody>
          <a:bodyPr/>
          <a:lstStyle/>
          <a:p>
            <a:fld id="{08272EAD-3098-4ABD-B139-15810BE22530}" type="slidenum">
              <a:rPr lang="en-US" smtClean="0"/>
              <a:t>19</a:t>
            </a:fld>
            <a:endParaRPr lang="en-US"/>
          </a:p>
        </p:txBody>
      </p:sp>
    </p:spTree>
    <p:extLst>
      <p:ext uri="{BB962C8B-B14F-4D97-AF65-F5344CB8AC3E}">
        <p14:creationId xmlns:p14="http://schemas.microsoft.com/office/powerpoint/2010/main" val="3069589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272EAD-3098-4ABD-B139-15810BE22530}"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599242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AFGE’s goal with</a:t>
            </a:r>
            <a:r>
              <a:rPr lang="en-US" baseline="0" dirty="0"/>
              <a:t> our New Beginnings training is to e</a:t>
            </a:r>
            <a:r>
              <a:rPr lang="en-US" dirty="0"/>
              <a:t>nsure that our DoD Local and members are prepared for the new performance management system. It’s not an overly complicated system, but members should know the ins and outs of it in order to guarantee that they are treated fairly within the system. You need to know what will be evaluated, what is expected of you throughout the year, and what your supervisor must be doing in order to assure that expectations are fair and well understood. It is also to your advantage to understand how individual performance management relates to the DoD as a whole, to your career development, and to creating a more efficient and effective DoD workforce.</a:t>
            </a:r>
          </a:p>
          <a:p>
            <a:pPr defTabSz="933237">
              <a:defRPr/>
            </a:pPr>
            <a:endParaRPr lang="en-US" dirty="0"/>
          </a:p>
          <a:p>
            <a:pPr defTabSz="933237">
              <a:defRPr/>
            </a:pPr>
            <a:r>
              <a:rPr lang="en-US" dirty="0"/>
              <a:t>Offering better, more worker-centered New Beginnings training to DoD employees can also be a valuable tool for bringing in new members to AFGE. Implementing this training at the Local level – including instruction on how to use the MyPerformance website, tips for creating self-assessments, and ensuring employees know when they can file a grievance – is likely to bring in non-union members who will have the opportunity to see the many ways that AFGE fights for DoD employees. Remember, every DoD employee is a potential AFGE member!</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272EAD-3098-4ABD-B139-15810BE225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3163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huge advantage of continuous monitoring is</a:t>
            </a:r>
            <a:r>
              <a:rPr lang="en-US" baseline="0" dirty="0"/>
              <a:t> that performance plans can be quickly revised when it becomes clear that performance standards can’t be met or when duties changed. This may happen when:</a:t>
            </a:r>
          </a:p>
          <a:p>
            <a:pPr marL="174982" lvl="1" indent="-174982" defTabSz="933237">
              <a:buFont typeface="Arial" panose="020B0604020202020204" pitchFamily="34" charset="0"/>
              <a:buChar char="•"/>
              <a:defRPr/>
            </a:pPr>
            <a:r>
              <a:rPr lang="en-US" baseline="0" dirty="0"/>
              <a:t>There is a change in </a:t>
            </a:r>
            <a:r>
              <a:rPr lang="en-US" sz="2200" dirty="0"/>
              <a:t>assignment, position, or duties</a:t>
            </a:r>
          </a:p>
          <a:p>
            <a:pPr marL="174982" indent="-174982">
              <a:buFont typeface="Arial" panose="020B0604020202020204" pitchFamily="34" charset="0"/>
              <a:buChar char="•"/>
            </a:pPr>
            <a:r>
              <a:rPr lang="en-US" baseline="0" dirty="0"/>
              <a:t>A new supervisor has different priorities</a:t>
            </a:r>
          </a:p>
          <a:p>
            <a:pPr marL="174982" indent="-174982">
              <a:buFont typeface="Arial" panose="020B0604020202020204" pitchFamily="34" charset="0"/>
              <a:buChar char="•"/>
            </a:pPr>
            <a:r>
              <a:rPr lang="en-US" baseline="0" dirty="0"/>
              <a:t>Organizational goals shift or change</a:t>
            </a:r>
          </a:p>
          <a:p>
            <a:pPr marL="174982" indent="-174982">
              <a:buFont typeface="Arial" panose="020B0604020202020204" pitchFamily="34" charset="0"/>
              <a:buChar char="•"/>
            </a:pPr>
            <a:r>
              <a:rPr lang="en-US" baseline="0" dirty="0"/>
              <a:t>Influences/forces outside of the employee’s control have made the goal(s) unachievable</a:t>
            </a:r>
          </a:p>
          <a:p>
            <a:pPr marL="0" indent="0">
              <a:buFont typeface="Arial" panose="020B0604020202020204" pitchFamily="34" charset="0"/>
              <a:buNone/>
            </a:pPr>
            <a:r>
              <a:rPr lang="en-US" baseline="0" dirty="0"/>
              <a:t>Revisions might also be necessary if the original elements or standards just weren’t a good fit for the work or the department/location.</a:t>
            </a:r>
          </a:p>
          <a:p>
            <a:endParaRPr lang="en-US" baseline="0" dirty="0"/>
          </a:p>
          <a:p>
            <a:r>
              <a:rPr lang="en-US" baseline="0" dirty="0"/>
              <a:t>Just like your original performance elements and standards, revisions (and the reasons behind them) must be clearly articulated by your supervisor, and you are encouraged to provide feedback and to ask questions to make sure you thoroughly understand them. Of course, the revisions may well have come about due to your or your team’s feedback – but it’s still vital that you and your supervisor are on the same page when it comes to how you’ll be rated. The revisions are made in MyPerformance by your supervisor, and must be acknowledged in the online system.</a:t>
            </a:r>
          </a:p>
          <a:p>
            <a:endParaRPr lang="en-US" baseline="0" dirty="0"/>
          </a:p>
          <a:p>
            <a:r>
              <a:rPr lang="en-US" baseline="0" dirty="0"/>
              <a:t>*If there are less than 90 calendar days remaining, employee should not be rated based on new standards.</a:t>
            </a:r>
            <a:endParaRPr lang="en-US" dirty="0"/>
          </a:p>
        </p:txBody>
      </p:sp>
      <p:sp>
        <p:nvSpPr>
          <p:cNvPr id="4" name="Slide Number Placeholder 3"/>
          <p:cNvSpPr>
            <a:spLocks noGrp="1"/>
          </p:cNvSpPr>
          <p:nvPr>
            <p:ph type="sldNum" sz="quarter" idx="10"/>
          </p:nvPr>
        </p:nvSpPr>
        <p:spPr/>
        <p:txBody>
          <a:bodyPr/>
          <a:lstStyle/>
          <a:p>
            <a:fld id="{08272EAD-3098-4ABD-B139-15810BE22530}" type="slidenum">
              <a:rPr lang="en-US" smtClean="0"/>
              <a:t>21</a:t>
            </a:fld>
            <a:endParaRPr lang="en-US"/>
          </a:p>
        </p:txBody>
      </p:sp>
    </p:spTree>
    <p:extLst>
      <p:ext uri="{BB962C8B-B14F-4D97-AF65-F5344CB8AC3E}">
        <p14:creationId xmlns:p14="http://schemas.microsoft.com/office/powerpoint/2010/main" val="3093854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According to OPM.gov,</a:t>
            </a:r>
            <a:r>
              <a:rPr lang="en-US" baseline="0" dirty="0">
                <a:effectLst/>
              </a:rPr>
              <a:t> </a:t>
            </a:r>
          </a:p>
          <a:p>
            <a:r>
              <a:rPr lang="en-US" dirty="0">
                <a:effectLst/>
              </a:rPr>
              <a:t>“a position description or ‘PD’ is a statement of the major duties, responsibilities, and supervisory relationships of a position. In its simplest form, a PD indicates the work to be performed by the position. The purpose of a PD is to document the major duties and responsibilities of a position, not to spell out in detail every possible activity during the work day.”</a:t>
            </a:r>
          </a:p>
          <a:p>
            <a:endParaRPr lang="en-US" dirty="0">
              <a:effectLst/>
            </a:endParaRPr>
          </a:p>
          <a:p>
            <a:r>
              <a:rPr lang="en-US" dirty="0">
                <a:effectLst/>
              </a:rPr>
              <a:t>Position classification standards and guidance covering most Federal positions are accessible on the internet at: </a:t>
            </a:r>
            <a:r>
              <a:rPr lang="en-US" u="none" dirty="0">
                <a:effectLst/>
                <a:hlinkClick r:id="rId3"/>
              </a:rPr>
              <a:t>http://www.opm.gov/fedclass/index.asp</a:t>
            </a:r>
            <a:r>
              <a:rPr lang="en-US" u="none" baseline="0" dirty="0">
                <a:effectLst/>
              </a:rPr>
              <a:t> </a:t>
            </a:r>
            <a:r>
              <a:rPr lang="en-US" dirty="0">
                <a:effectLst/>
              </a:rPr>
              <a:t>for white collar positions, and </a:t>
            </a:r>
            <a:r>
              <a:rPr lang="en-US" dirty="0">
                <a:effectLst/>
                <a:hlinkClick r:id="rId4"/>
              </a:rPr>
              <a:t>http://www.opm.gov/fedclass/html/fwsdocs.asp</a:t>
            </a:r>
            <a:r>
              <a:rPr lang="en-US" dirty="0">
                <a:effectLst/>
              </a:rPr>
              <a:t> for trades, craft, and labor positions.</a:t>
            </a:r>
          </a:p>
          <a:p>
            <a:endParaRPr lang="en-US" dirty="0">
              <a:effectLst/>
            </a:endParaRPr>
          </a:p>
          <a:p>
            <a:r>
              <a:rPr lang="en-US" dirty="0"/>
              <a:t>“If the position or job description is significantly inaccurate, you should try to resolve the problem by discussing it with your supervisor and perhaps a representative of your human resources office. If you are unable to resolve the problem at this level, you should use your agency's negotiated or administrative grievance procedure. If you are unable to obtain an accurate position description through the grievance procedure, we may accept your appeal and determine the proper classification based on the duties assigned by management and performed by you. Information on what OPM expects an employee to do to resolve PD accuracy before filing a GS appeal can be found in section 511.607(a)(1) if title 5, Code of Federal Regulations and the Introduction to the Position Classification Standards, Appendix 4.G.4.a.”</a:t>
            </a:r>
          </a:p>
          <a:p>
            <a:endParaRPr lang="en-US" dirty="0"/>
          </a:p>
          <a:p>
            <a:endParaRPr lang="en-US" dirty="0"/>
          </a:p>
          <a:p>
            <a:r>
              <a:rPr lang="en-US" dirty="0"/>
              <a:t>Part of the process of implementing New Beginnings </a:t>
            </a:r>
            <a:r>
              <a:rPr lang="en-US" b="1" dirty="0"/>
              <a:t>MAY </a:t>
            </a:r>
            <a:r>
              <a:rPr lang="en-US" dirty="0"/>
              <a:t>involve review and updating of most current PDs. </a:t>
            </a:r>
          </a:p>
          <a:p>
            <a:r>
              <a:rPr lang="en-US" dirty="0"/>
              <a:t>If not, we recommend getting help through your shop</a:t>
            </a:r>
            <a:r>
              <a:rPr lang="en-US" baseline="0" dirty="0"/>
              <a:t> steward or other local union person to help navigate the process of getting your PD updated.</a:t>
            </a:r>
          </a:p>
          <a:p>
            <a:endParaRPr lang="en-US" baseline="0" dirty="0"/>
          </a:p>
          <a:p>
            <a:r>
              <a:rPr lang="en-US" baseline="0" dirty="0"/>
              <a:t>If updating your PD is not possible or not in your best interest at this time, then you need to be sure that your supervisor knows what you actually do. Depending upon your position and your supervisor’s level of knowledge of your day-to-day tasks, we recommend keeping a running list of your daily duties for several days, then presenting it to your supervisor (during your initial performance discussion or prior), emphasizing the most critical duties and how they contribute to your team’s work and your location’s work.</a:t>
            </a:r>
            <a:endParaRPr lang="en-US" dirty="0"/>
          </a:p>
        </p:txBody>
      </p:sp>
      <p:sp>
        <p:nvSpPr>
          <p:cNvPr id="4" name="Slide Number Placeholder 3"/>
          <p:cNvSpPr>
            <a:spLocks noGrp="1"/>
          </p:cNvSpPr>
          <p:nvPr>
            <p:ph type="sldNum" sz="quarter" idx="10"/>
          </p:nvPr>
        </p:nvSpPr>
        <p:spPr/>
        <p:txBody>
          <a:bodyPr/>
          <a:lstStyle/>
          <a:p>
            <a:fld id="{08272EAD-3098-4ABD-B139-15810BE22530}" type="slidenum">
              <a:rPr lang="en-US" smtClean="0"/>
              <a:t>22</a:t>
            </a:fld>
            <a:endParaRPr lang="en-US"/>
          </a:p>
        </p:txBody>
      </p:sp>
    </p:spTree>
    <p:extLst>
      <p:ext uri="{BB962C8B-B14F-4D97-AF65-F5344CB8AC3E}">
        <p14:creationId xmlns:p14="http://schemas.microsoft.com/office/powerpoint/2010/main" val="2837028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your performance plan goes</a:t>
            </a:r>
            <a:r>
              <a:rPr lang="en-US" baseline="0" dirty="0"/>
              <a:t> into effect, your supervisor must sit down with you to review your performance plan and make sure both parties clearly understand. This the first of the three required documented performance discussions. </a:t>
            </a:r>
          </a:p>
          <a:p>
            <a:endParaRPr lang="en-US" baseline="0" dirty="0"/>
          </a:p>
          <a:p>
            <a:r>
              <a:rPr lang="en-US" baseline="0" dirty="0"/>
              <a:t>The main purpose of this meeting is to make sure that both you and your supervisor have a clear understanding of what is expected of you and how you will be appraised, as well as why these elements and standards were selected. Hopefully, you’ve already had the chance to communicate with your supervisor regarding your performance plan. Either way, make sure you can answer all of the following questions after this discussion:</a:t>
            </a:r>
          </a:p>
          <a:p>
            <a:pPr marL="174982" indent="-174982">
              <a:buFont typeface="Arial" panose="020B0604020202020204" pitchFamily="34" charset="0"/>
              <a:buChar char="•"/>
            </a:pPr>
            <a:r>
              <a:rPr lang="en-US" baseline="0" dirty="0"/>
              <a:t>Are the standards achievable? Are the expectations reasonable: they must not be impossible or nearly impossible to achieve.</a:t>
            </a:r>
          </a:p>
          <a:p>
            <a:pPr marL="174982" indent="-174982" defTabSz="933237">
              <a:buFont typeface="Arial" panose="020B0604020202020204" pitchFamily="34" charset="0"/>
              <a:buChar char="•"/>
              <a:defRPr/>
            </a:pPr>
            <a:r>
              <a:rPr lang="en-US" baseline="0" dirty="0"/>
              <a:t>Are the standards fair? </a:t>
            </a:r>
          </a:p>
          <a:p>
            <a:pPr marL="641600" lvl="1" indent="-174982" defTabSz="933237">
              <a:buFont typeface="Arial" panose="020B0604020202020204" pitchFamily="34" charset="0"/>
              <a:buChar char="•"/>
              <a:defRPr/>
            </a:pPr>
            <a:r>
              <a:rPr lang="en-US" baseline="0" dirty="0"/>
              <a:t>Do they reflect the work that you have direct control over? Remember, you standards must only apply to individuals, not to </a:t>
            </a:r>
            <a:r>
              <a:rPr lang="en-US" i="0" baseline="0" dirty="0"/>
              <a:t>team performance, per </a:t>
            </a:r>
            <a:r>
              <a:rPr lang="en-US" i="0" baseline="0" dirty="0" err="1"/>
              <a:t>DoDI</a:t>
            </a:r>
            <a:r>
              <a:rPr lang="en-US" i="0" baseline="0" dirty="0"/>
              <a:t> </a:t>
            </a:r>
            <a:r>
              <a:rPr lang="en-US" dirty="0">
                <a:solidFill>
                  <a:srgbClr val="006600"/>
                </a:solidFill>
              </a:rPr>
              <a:t>1400.25 Volume 431 dated 04/02/2016, Section 3.3 b. (1). </a:t>
            </a:r>
          </a:p>
          <a:p>
            <a:pPr marL="641600" lvl="1" indent="-174982" defTabSz="933237">
              <a:buFont typeface="Arial" panose="020B0604020202020204" pitchFamily="34" charset="0"/>
              <a:buChar char="•"/>
              <a:defRPr/>
            </a:pPr>
            <a:r>
              <a:rPr lang="en-US" dirty="0">
                <a:solidFill>
                  <a:srgbClr val="006600"/>
                </a:solidFill>
              </a:rPr>
              <a:t>Standards should also be fair in that they are similar to the standards by which your peers in the same or similar positions will be rated.</a:t>
            </a:r>
          </a:p>
          <a:p>
            <a:pPr marL="641600" lvl="1" indent="-174982" defTabSz="933237">
              <a:buFont typeface="Arial" panose="020B0604020202020204" pitchFamily="34" charset="0"/>
              <a:buChar char="•"/>
              <a:defRPr/>
            </a:pPr>
            <a:r>
              <a:rPr lang="en-US" dirty="0">
                <a:solidFill>
                  <a:srgbClr val="006600"/>
                </a:solidFill>
              </a:rPr>
              <a:t>Do they allow for some margin of error? 100% perfection is not fair in most circumstances.</a:t>
            </a:r>
          </a:p>
          <a:p>
            <a:pPr marL="174982" indent="-174982" defTabSz="933237">
              <a:buFont typeface="Arial" panose="020B0604020202020204" pitchFamily="34" charset="0"/>
              <a:buChar char="•"/>
              <a:defRPr/>
            </a:pPr>
            <a:r>
              <a:rPr lang="en-US" dirty="0">
                <a:solidFill>
                  <a:srgbClr val="006600"/>
                </a:solidFill>
              </a:rPr>
              <a:t>Are the standards applicable – do they directly relate to your most important duties and tasks? Does performing well on the standards translate to doing your job well?</a:t>
            </a:r>
          </a:p>
          <a:p>
            <a:pPr marL="174982" indent="-174982" defTabSz="933237">
              <a:buFont typeface="Arial" panose="020B0604020202020204" pitchFamily="34" charset="0"/>
              <a:buChar char="•"/>
              <a:defRPr/>
            </a:pPr>
            <a:r>
              <a:rPr lang="en-US" dirty="0">
                <a:solidFill>
                  <a:srgbClr val="006600"/>
                </a:solidFill>
              </a:rPr>
              <a:t>Can the expectations – as described in the elements and standards – be measured objectively? Is there concrete data or evidence your supervisor can collect (quantity, measurements of quality, timeframes, cost-effectiveness) in order to rate you impartially?</a:t>
            </a:r>
          </a:p>
          <a:p>
            <a:pPr marL="174982" indent="-174982" defTabSz="933237">
              <a:buFont typeface="Arial" panose="020B0604020202020204" pitchFamily="34" charset="0"/>
              <a:buChar char="•"/>
              <a:defRPr/>
            </a:pPr>
            <a:r>
              <a:rPr lang="en-US" dirty="0">
                <a:solidFill>
                  <a:srgbClr val="006600"/>
                </a:solidFill>
              </a:rPr>
              <a:t>Are the elements and standards flexible enough to manage performance both day-to-day and also longer term? Can they be adapted when resources or objectives change?</a:t>
            </a:r>
          </a:p>
          <a:p>
            <a:pPr marL="174982" indent="-174982" defTabSz="933237">
              <a:buFont typeface="Arial" panose="020B0604020202020204" pitchFamily="34" charset="0"/>
              <a:buChar char="•"/>
              <a:defRPr/>
            </a:pPr>
            <a:r>
              <a:rPr lang="en-US" dirty="0">
                <a:solidFill>
                  <a:srgbClr val="006600"/>
                </a:solidFill>
              </a:rPr>
              <a:t>Can the “Fully Successful” level be surpassed? It must be possible to be rated “Outstanding” in cases of extremely outstanding performance. </a:t>
            </a:r>
          </a:p>
          <a:p>
            <a:endParaRPr lang="en-US" i="0" dirty="0"/>
          </a:p>
        </p:txBody>
      </p:sp>
      <p:sp>
        <p:nvSpPr>
          <p:cNvPr id="4" name="Slide Number Placeholder 3"/>
          <p:cNvSpPr>
            <a:spLocks noGrp="1"/>
          </p:cNvSpPr>
          <p:nvPr>
            <p:ph type="sldNum" sz="quarter" idx="10"/>
          </p:nvPr>
        </p:nvSpPr>
        <p:spPr/>
        <p:txBody>
          <a:bodyPr/>
          <a:lstStyle/>
          <a:p>
            <a:fld id="{08272EAD-3098-4ABD-B139-15810BE22530}" type="slidenum">
              <a:rPr lang="en-US" smtClean="0"/>
              <a:t>23</a:t>
            </a:fld>
            <a:endParaRPr lang="en-US"/>
          </a:p>
        </p:txBody>
      </p:sp>
    </p:spTree>
    <p:extLst>
      <p:ext uri="{BB962C8B-B14F-4D97-AF65-F5344CB8AC3E}">
        <p14:creationId xmlns:p14="http://schemas.microsoft.com/office/powerpoint/2010/main" val="2184066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272EAD-3098-4ABD-B139-15810BE22530}" type="slidenum">
              <a:rPr lang="en-US" smtClean="0"/>
              <a:t>24</a:t>
            </a:fld>
            <a:endParaRPr lang="en-US"/>
          </a:p>
        </p:txBody>
      </p:sp>
    </p:spTree>
    <p:extLst>
      <p:ext uri="{BB962C8B-B14F-4D97-AF65-F5344CB8AC3E}">
        <p14:creationId xmlns:p14="http://schemas.microsoft.com/office/powerpoint/2010/main" val="2305182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a:t>
            </a:r>
            <a:r>
              <a:rPr lang="en-US" baseline="0" dirty="0"/>
              <a:t> the MyPerformance landing page, you should see your name and appraisal. Under “Actions” on the far right, you should be able to view or update (make changes or approve your plan).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272EAD-3098-4ABD-B139-15810BE225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0672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a:t>
            </a:r>
            <a:r>
              <a:rPr lang="en-US" baseline="0" dirty="0"/>
              <a:t> choose to view or update your plan, you will come to this screen.</a:t>
            </a:r>
          </a:p>
          <a:p>
            <a:r>
              <a:rPr lang="en-US" baseline="0" dirty="0"/>
              <a:t>Here, you can review:</a:t>
            </a:r>
          </a:p>
          <a:p>
            <a:pPr marL="171450" indent="-171450">
              <a:buFont typeface="Arial" panose="020B0604020202020204" pitchFamily="34" charset="0"/>
              <a:buChar char="•"/>
            </a:pPr>
            <a:r>
              <a:rPr lang="en-US" baseline="0" dirty="0"/>
              <a:t>Step 1: Plan Details</a:t>
            </a:r>
          </a:p>
          <a:p>
            <a:pPr marL="171450" indent="-171450">
              <a:buFont typeface="Arial" panose="020B0604020202020204" pitchFamily="34" charset="0"/>
              <a:buChar char="•"/>
            </a:pPr>
            <a:r>
              <a:rPr lang="en-US" baseline="0" dirty="0"/>
              <a:t>Step 2: Mission Goals</a:t>
            </a:r>
          </a:p>
          <a:p>
            <a:pPr marL="171450" indent="-171450">
              <a:buFont typeface="Arial" panose="020B0604020202020204" pitchFamily="34" charset="0"/>
              <a:buChar char="•"/>
            </a:pPr>
            <a:r>
              <a:rPr lang="en-US" baseline="0" dirty="0"/>
              <a:t>Step 3: Performance Elements and Standards</a:t>
            </a:r>
          </a:p>
          <a:p>
            <a:pPr marL="171450" indent="-171450">
              <a:buFont typeface="Arial" panose="020B0604020202020204" pitchFamily="34" charset="0"/>
              <a:buChar char="•"/>
            </a:pPr>
            <a:r>
              <a:rPr lang="en-US" baseline="0" dirty="0"/>
              <a:t>Step 4: Approvals and Acknowledgements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272EAD-3098-4ABD-B139-15810BE225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81731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expect Local</a:t>
            </a:r>
            <a:r>
              <a:rPr lang="en-US" baseline="0" dirty="0"/>
              <a:t>s to help their members throughout the appraisal period in whatever capacity they can, particularly:</a:t>
            </a:r>
          </a:p>
          <a:p>
            <a:pPr marL="171450" indent="-171450">
              <a:spcAft>
                <a:spcPts val="600"/>
              </a:spcAft>
              <a:buFont typeface="Arial" panose="020B0604020202020204" pitchFamily="34" charset="0"/>
              <a:buChar char="•"/>
            </a:pPr>
            <a:r>
              <a:rPr lang="en-US" sz="1200" dirty="0">
                <a:solidFill>
                  <a:schemeClr val="tx1">
                    <a:lumMod val="75000"/>
                    <a:lumOff val="25000"/>
                  </a:schemeClr>
                </a:solidFill>
              </a:rPr>
              <a:t>Helping members know what should be in their Performance Plan</a:t>
            </a:r>
          </a:p>
          <a:p>
            <a:pPr marL="628650" lvl="1" indent="-171450">
              <a:spcAft>
                <a:spcPts val="600"/>
              </a:spcAft>
              <a:buFont typeface="Arial" panose="020B0604020202020204" pitchFamily="34" charset="0"/>
              <a:buChar char="•"/>
            </a:pPr>
            <a:r>
              <a:rPr lang="en-US" sz="1200" dirty="0">
                <a:solidFill>
                  <a:schemeClr val="tx1">
                    <a:lumMod val="75000"/>
                    <a:lumOff val="25000"/>
                  </a:schemeClr>
                </a:solidFill>
              </a:rPr>
              <a:t>What</a:t>
            </a:r>
            <a:r>
              <a:rPr lang="en-US" sz="1200" baseline="0" dirty="0">
                <a:solidFill>
                  <a:schemeClr val="tx1">
                    <a:lumMod val="75000"/>
                    <a:lumOff val="25000"/>
                  </a:schemeClr>
                </a:solidFill>
              </a:rPr>
              <a:t> kinds of things should be in the performance plan</a:t>
            </a:r>
          </a:p>
          <a:p>
            <a:pPr marL="628650" lvl="1" indent="-171450">
              <a:spcAft>
                <a:spcPts val="600"/>
              </a:spcAft>
              <a:buFont typeface="Arial" panose="020B0604020202020204" pitchFamily="34" charset="0"/>
              <a:buChar char="•"/>
            </a:pPr>
            <a:r>
              <a:rPr lang="en-US" sz="1200" baseline="0" dirty="0">
                <a:solidFill>
                  <a:schemeClr val="tx1">
                    <a:lumMod val="75000"/>
                    <a:lumOff val="25000"/>
                  </a:schemeClr>
                </a:solidFill>
              </a:rPr>
              <a:t>Are their performance elements and standards fair? Achievable? Similar to peers in the same position?</a:t>
            </a:r>
          </a:p>
          <a:p>
            <a:pPr marL="628650" lvl="1" indent="-171450">
              <a:spcAft>
                <a:spcPts val="600"/>
              </a:spcAft>
              <a:buFont typeface="Arial" panose="020B0604020202020204" pitchFamily="34" charset="0"/>
              <a:buChar char="•"/>
            </a:pPr>
            <a:r>
              <a:rPr lang="en-US" sz="1200" baseline="0" dirty="0">
                <a:solidFill>
                  <a:schemeClr val="tx1">
                    <a:lumMod val="75000"/>
                    <a:lumOff val="25000"/>
                  </a:schemeClr>
                </a:solidFill>
              </a:rPr>
              <a:t>Elements and standards can be revised if necessary</a:t>
            </a:r>
          </a:p>
          <a:p>
            <a:pPr marL="628650" lvl="1" indent="-171450">
              <a:spcAft>
                <a:spcPts val="600"/>
              </a:spcAft>
              <a:buFont typeface="Arial" panose="020B0604020202020204" pitchFamily="34" charset="0"/>
              <a:buChar char="•"/>
            </a:pPr>
            <a:endParaRPr lang="en-US" sz="1200" baseline="0" dirty="0">
              <a:solidFill>
                <a:schemeClr val="tx1">
                  <a:lumMod val="75000"/>
                  <a:lumOff val="25000"/>
                </a:schemeClr>
              </a:solidFill>
            </a:endParaRPr>
          </a:p>
          <a:p>
            <a:pPr marL="171450" indent="-171450">
              <a:spcAft>
                <a:spcPts val="600"/>
              </a:spcAft>
              <a:buFont typeface="Arial" panose="020B0604020202020204" pitchFamily="34" charset="0"/>
              <a:buChar char="•"/>
            </a:pPr>
            <a:r>
              <a:rPr lang="en-US" sz="1200" dirty="0">
                <a:solidFill>
                  <a:schemeClr val="tx1">
                    <a:lumMod val="75000"/>
                    <a:lumOff val="25000"/>
                  </a:schemeClr>
                </a:solidFill>
              </a:rPr>
              <a:t>Can</a:t>
            </a:r>
            <a:r>
              <a:rPr lang="en-US" sz="1200" baseline="0" dirty="0">
                <a:solidFill>
                  <a:schemeClr val="tx1">
                    <a:lumMod val="75000"/>
                    <a:lumOff val="25000"/>
                  </a:schemeClr>
                </a:solidFill>
              </a:rPr>
              <a:t> any extra assistance be provided to members: </a:t>
            </a:r>
          </a:p>
          <a:p>
            <a:pPr marL="628650" lvl="1" indent="-171450">
              <a:spcAft>
                <a:spcPts val="600"/>
              </a:spcAft>
              <a:buFont typeface="Arial" panose="020B0604020202020204" pitchFamily="34" charset="0"/>
              <a:buChar char="•"/>
            </a:pPr>
            <a:r>
              <a:rPr lang="en-US" sz="1200" baseline="0" dirty="0">
                <a:solidFill>
                  <a:schemeClr val="tx1">
                    <a:lumMod val="75000"/>
                    <a:lumOff val="25000"/>
                  </a:schemeClr>
                </a:solidFill>
              </a:rPr>
              <a:t>For whom English is a second language?</a:t>
            </a:r>
          </a:p>
          <a:p>
            <a:pPr marL="628650" lvl="1" indent="-171450">
              <a:spcAft>
                <a:spcPts val="600"/>
              </a:spcAft>
              <a:buFont typeface="Arial" panose="020B0604020202020204" pitchFamily="34" charset="0"/>
              <a:buChar char="•"/>
            </a:pPr>
            <a:r>
              <a:rPr lang="en-US" sz="1200" baseline="0" dirty="0">
                <a:solidFill>
                  <a:schemeClr val="tx1">
                    <a:lumMod val="75000"/>
                    <a:lumOff val="25000"/>
                  </a:schemeClr>
                </a:solidFill>
              </a:rPr>
              <a:t>Who come from lower educational backgrounds?</a:t>
            </a:r>
          </a:p>
          <a:p>
            <a:pPr marL="628650" lvl="1" indent="-171450">
              <a:spcAft>
                <a:spcPts val="600"/>
              </a:spcAft>
              <a:buFont typeface="Arial" panose="020B0604020202020204" pitchFamily="34" charset="0"/>
              <a:buChar char="•"/>
            </a:pPr>
            <a:r>
              <a:rPr lang="en-US" sz="1200" baseline="0" dirty="0">
                <a:solidFill>
                  <a:schemeClr val="tx1">
                    <a:lumMod val="75000"/>
                    <a:lumOff val="25000"/>
                  </a:schemeClr>
                </a:solidFill>
              </a:rPr>
              <a:t>Whose culture background might make promoting one’s achievements more difficult?</a:t>
            </a:r>
          </a:p>
          <a:p>
            <a:pPr marL="171450" indent="-171450">
              <a:spcAft>
                <a:spcPts val="600"/>
              </a:spcAft>
              <a:buFont typeface="Arial" panose="020B0604020202020204" pitchFamily="34" charset="0"/>
              <a:buChar char="•"/>
            </a:pPr>
            <a:endParaRPr lang="en-US" sz="1200" dirty="0">
              <a:solidFill>
                <a:schemeClr val="tx1">
                  <a:lumMod val="75000"/>
                  <a:lumOff val="25000"/>
                </a:schemeClr>
              </a:solidFill>
            </a:endParaRPr>
          </a:p>
          <a:p>
            <a:endParaRPr lang="en-US" dirty="0"/>
          </a:p>
        </p:txBody>
      </p:sp>
      <p:sp>
        <p:nvSpPr>
          <p:cNvPr id="4" name="Slide Number Placeholder 3"/>
          <p:cNvSpPr>
            <a:spLocks noGrp="1"/>
          </p:cNvSpPr>
          <p:nvPr>
            <p:ph type="sldNum" sz="quarter" idx="10"/>
          </p:nvPr>
        </p:nvSpPr>
        <p:spPr/>
        <p:txBody>
          <a:bodyPr/>
          <a:lstStyle/>
          <a:p>
            <a:fld id="{08272EAD-3098-4ABD-B139-15810BE22530}" type="slidenum">
              <a:rPr lang="en-US" smtClean="0"/>
              <a:t>27</a:t>
            </a:fld>
            <a:endParaRPr lang="en-US"/>
          </a:p>
        </p:txBody>
      </p:sp>
    </p:spTree>
    <p:extLst>
      <p:ext uri="{BB962C8B-B14F-4D97-AF65-F5344CB8AC3E}">
        <p14:creationId xmlns:p14="http://schemas.microsoft.com/office/powerpoint/2010/main" val="2307445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a:t>
            </a:r>
            <a:r>
              <a:rPr lang="en-US" baseline="0" dirty="0"/>
              <a:t> situations in which a full-time DoD employee will not receive a typical rating of record. This is detailed in </a:t>
            </a:r>
            <a:r>
              <a:rPr lang="en-US" baseline="0" dirty="0" err="1"/>
              <a:t>DoDI</a:t>
            </a:r>
            <a:r>
              <a:rPr lang="en-US" baseline="0" dirty="0"/>
              <a:t> </a:t>
            </a:r>
            <a:r>
              <a:rPr lang="en-US" dirty="0">
                <a:solidFill>
                  <a:srgbClr val="006600"/>
                </a:solidFill>
              </a:rPr>
              <a:t>1400.25 Volume 431 dated 04/02/2016, Section 3.8, </a:t>
            </a:r>
            <a:r>
              <a:rPr lang="en-US" cap="all" dirty="0"/>
              <a:t>Specially situated employees:</a:t>
            </a:r>
          </a:p>
          <a:p>
            <a:r>
              <a:rPr lang="en-US" b="1" dirty="0"/>
              <a:t>a. Employees on Detail or </a:t>
            </a:r>
            <a:r>
              <a:rPr lang="en-US" b="1" dirty="0" err="1"/>
              <a:t>Matrixed</a:t>
            </a:r>
            <a:r>
              <a:rPr lang="en-US" b="1" dirty="0"/>
              <a:t> Employees. </a:t>
            </a:r>
            <a:r>
              <a:rPr lang="en-US" dirty="0"/>
              <a:t>When an employee is detailed or </a:t>
            </a:r>
            <a:r>
              <a:rPr lang="en-US" dirty="0" err="1"/>
              <a:t>matrixed</a:t>
            </a:r>
            <a:r>
              <a:rPr lang="en-US" dirty="0"/>
              <a:t>, it remains the responsibility of the supervisor of record to seek input from the detail or matrix supervisor for use in developing the performance plan, conducting progress reviews, and completing the rating of record. </a:t>
            </a:r>
          </a:p>
          <a:p>
            <a:r>
              <a:rPr lang="en-US" b="1" dirty="0"/>
              <a:t>b. Employees Performing Union Representational Responsibilities. </a:t>
            </a:r>
            <a:r>
              <a:rPr lang="en-US" dirty="0"/>
              <a:t>When an employee is engaged in union representational responsibilities, the time spent performing union representation does not constitute work of the agency and does not count toward the minimum period of performance of 90 calendar days under an approved performance plan. If an employee performs agency work to meet the 90-calendar day requirement under an approved performance plan, that employee is eligible to receive a rating of record. </a:t>
            </a:r>
          </a:p>
          <a:p>
            <a:r>
              <a:rPr lang="en-US" b="1" dirty="0"/>
              <a:t>c. Employees Absent for Military Service. </a:t>
            </a:r>
            <a:r>
              <a:rPr lang="en-US" dirty="0"/>
              <a:t>Employees who are absent for military service (Absent-US) will be rated provided they have performed work under an approved performance plan for a minimum of 90 calendar days. If employees performing military service do not meet the 90 calendar day requirement supervisors will assign their most recent rating of record as the new rating of record for the appraisal cycle. </a:t>
            </a:r>
          </a:p>
          <a:p>
            <a:r>
              <a:rPr lang="en-US" b="1" dirty="0"/>
              <a:t>d. Employees on Leave Without Pay or Extended Paid Leave. </a:t>
            </a:r>
            <a:r>
              <a:rPr lang="en-US" dirty="0"/>
              <a:t>If an employee is absent during the appraisal cycle because he or she was on leave without pay or extended paid leave (including disabled veterans seeking medical treatment), the employee is eligible to receive a rating of record if he or she has performed work under an approved performance plan for a minimum of 90 calendar days. However, if an employee does not meet the 90 calendar day requirement, then he or she is not eligible to receive a rating of record. </a:t>
            </a:r>
          </a:p>
          <a:p>
            <a:r>
              <a:rPr lang="en-US" b="1" dirty="0"/>
              <a:t>e. Employees on Long-Term Full-Time Training. </a:t>
            </a:r>
            <a:r>
              <a:rPr lang="en-US" dirty="0"/>
              <a:t>Employees attending a program of long-term full-time training greater than 90 calendar days may have a performance plan developed related to the training. The plan could include elements related to the achievement of specific training objectives. In this situation, supervisors may wish to contact the respective training activity for assistance and recommended input to the performance plan. </a:t>
            </a:r>
          </a:p>
          <a:p>
            <a:r>
              <a:rPr lang="en-US" b="1" dirty="0"/>
              <a:t>f. Employees Who Transfer or Supervisors Who Leave During the Appraisal Cycle. </a:t>
            </a:r>
            <a:r>
              <a:rPr lang="en-US" dirty="0"/>
              <a:t>The length of time an employee serves under an approved performance plan determines what is required when an employee or supervisor leaves the organization. </a:t>
            </a:r>
          </a:p>
          <a:p>
            <a:r>
              <a:rPr lang="en-US" dirty="0"/>
              <a:t>(1) If a supervisor leaves the organization, a performance narrative statement is required when an employee has performed under an approved performance plan for 90 calendar days and there are more than 90 calendar days left in the appraisal cycle. This narrative statement will be considered by the incoming supervisor. </a:t>
            </a:r>
          </a:p>
          <a:p>
            <a:r>
              <a:rPr lang="en-US" dirty="0"/>
              <a:t>(2) A rating of record is required when an employee has performed under an approved performance plan for 90 calendar days and the employee or supervisor leaves the organization with fewer than 90 calendar days remaining in the appraisal cycle. If circumstances preclude the departing supervisor from carrying out this responsibility, the higher level management official may serve as the rating official, subject to Component policy. </a:t>
            </a:r>
          </a:p>
          <a:p>
            <a:r>
              <a:rPr lang="en-US" dirty="0"/>
              <a:t>There are several</a:t>
            </a:r>
            <a:r>
              <a:rPr lang="en-US" baseline="0" dirty="0"/>
              <a:t> situations in which a full-time DoD employee will not receive a typical rating of record. This is detailed in </a:t>
            </a:r>
            <a:r>
              <a:rPr lang="en-US" baseline="0" dirty="0" err="1"/>
              <a:t>DoDI</a:t>
            </a:r>
            <a:r>
              <a:rPr lang="en-US" baseline="0" dirty="0"/>
              <a:t> </a:t>
            </a:r>
            <a:r>
              <a:rPr lang="en-US" dirty="0">
                <a:solidFill>
                  <a:srgbClr val="006600"/>
                </a:solidFill>
              </a:rPr>
              <a:t>1400.25 Volume 431 dated 04/02/2016, Section 3.8, </a:t>
            </a:r>
            <a:r>
              <a:rPr lang="en-US" cap="all" dirty="0"/>
              <a:t>Specially situated employees:</a:t>
            </a:r>
          </a:p>
          <a:p>
            <a:r>
              <a:rPr lang="en-US" b="1" dirty="0"/>
              <a:t>e. Employees on Long-Term Full-Time Training. </a:t>
            </a:r>
            <a:r>
              <a:rPr lang="en-US" dirty="0"/>
              <a:t>Employees attending a program of long-term full-time training greater than 90 calendar days may have a performance plan developed related to the training. The plan could include elements related to the achievement of specific training objectives. In this situation, supervisors may wish to contact the respective training activity for assistance and recommended input to the performance plan. </a:t>
            </a:r>
          </a:p>
          <a:p>
            <a:r>
              <a:rPr lang="en-US" b="1" dirty="0"/>
              <a:t>f. Employees Who Transfer or Supervisors Who Leave During the Appraisal Cycle. </a:t>
            </a:r>
            <a:r>
              <a:rPr lang="en-US" dirty="0"/>
              <a:t>The length of time an employee serves under an approved performance plan determines what is required when an employee or supervisor leaves the organization. </a:t>
            </a:r>
          </a:p>
          <a:p>
            <a:r>
              <a:rPr lang="en-US" dirty="0"/>
              <a:t>(1) If a supervisor leaves the organization, a performance narrative statement is required when an employee has performed under an approved performance plan for 90 calendar days and there are more than 90 calendar days left in the appraisal cycle. This narrative statement will be considered by the incoming supervisor. </a:t>
            </a:r>
          </a:p>
          <a:p>
            <a:r>
              <a:rPr lang="en-US" dirty="0"/>
              <a:t>(2) A rating of record is required when an employee has performed under an approved performance plan for 90 calendar days and the employee or supervisor leaves the organization with fewer than 90 calendar days remaining in the appraisal cycle. If circumstances preclude the departing supervisor from carrying out this responsibility, the higher level management official may serve as the rating official, subject to Component policy. </a:t>
            </a:r>
          </a:p>
          <a:p>
            <a:endParaRPr lang="en-US" dirty="0"/>
          </a:p>
          <a:p>
            <a:r>
              <a:rPr lang="en-US" dirty="0"/>
              <a:t>If an employee’s position or duties change during the appraisal cycle, </a:t>
            </a:r>
            <a:r>
              <a:rPr lang="en-US" baseline="0" dirty="0" err="1"/>
              <a:t>DoDI</a:t>
            </a:r>
            <a:r>
              <a:rPr lang="en-US" baseline="0" dirty="0"/>
              <a:t> </a:t>
            </a:r>
            <a:r>
              <a:rPr lang="en-US" dirty="0">
                <a:solidFill>
                  <a:srgbClr val="006600"/>
                </a:solidFill>
              </a:rPr>
              <a:t>1400.25 Volume 431 dated 04/02/2016, Section 3.3 outlines the options supervisors have:</a:t>
            </a:r>
            <a:endParaRPr lang="en-US" dirty="0"/>
          </a:p>
          <a:p>
            <a:r>
              <a:rPr lang="en-US" dirty="0"/>
              <a:t>If considering a change to an element or standard within 90 calendar days of the end of the appraisal cycle when work requirements change or new duties are assigned, the supervisor may: </a:t>
            </a:r>
          </a:p>
          <a:p>
            <a:r>
              <a:rPr lang="en-US" dirty="0"/>
              <a:t>(1) Revise the element or standard at the beginning of the next appraisal cycle; </a:t>
            </a:r>
          </a:p>
          <a:p>
            <a:r>
              <a:rPr lang="en-US" dirty="0"/>
              <a:t>(2) Update the plan. If the employee does not have an opportunity to perform the new element(s) for the minimum 90-calendar-day period, do not rate the revised element(s); or </a:t>
            </a:r>
          </a:p>
          <a:p>
            <a:r>
              <a:rPr lang="en-US" dirty="0"/>
              <a:t>(3) Extend the appraisal cycle by the amount of time necessary to allow 90 calendar days of observed performance under the revised element or standard. Extending the appraisal cycle will affect the start date of the employee’s subsequent appraisal cycle; however, the subsequent appraisal cycle should still end March 31 of the following calendar year. </a:t>
            </a:r>
          </a:p>
          <a:p>
            <a:endParaRPr lang="en-US" dirty="0"/>
          </a:p>
          <a:p>
            <a:r>
              <a:rPr lang="en-US" dirty="0"/>
              <a:t>Those on 100% union duty (official time) receive a “modal” rating</a:t>
            </a:r>
            <a:r>
              <a:rPr lang="en-US" baseline="0" dirty="0"/>
              <a:t> (the most frequent rating of record). This will work the same as it does now for 100% union duty folks, except that for those under a five-tier system who generally receive a “4” will now receive a “3.”</a:t>
            </a:r>
            <a:endParaRPr lang="en-US" dirty="0"/>
          </a:p>
        </p:txBody>
      </p:sp>
      <p:sp>
        <p:nvSpPr>
          <p:cNvPr id="4" name="Slide Number Placeholder 3"/>
          <p:cNvSpPr>
            <a:spLocks noGrp="1"/>
          </p:cNvSpPr>
          <p:nvPr>
            <p:ph type="sldNum" sz="quarter" idx="10"/>
          </p:nvPr>
        </p:nvSpPr>
        <p:spPr/>
        <p:txBody>
          <a:bodyPr/>
          <a:lstStyle/>
          <a:p>
            <a:fld id="{08272EAD-3098-4ABD-B139-15810BE22530}" type="slidenum">
              <a:rPr lang="en-US" smtClean="0"/>
              <a:t>28</a:t>
            </a:fld>
            <a:endParaRPr lang="en-US"/>
          </a:p>
        </p:txBody>
      </p:sp>
    </p:spTree>
    <p:extLst>
      <p:ext uri="{BB962C8B-B14F-4D97-AF65-F5344CB8AC3E}">
        <p14:creationId xmlns:p14="http://schemas.microsoft.com/office/powerpoint/2010/main" val="7883127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As New Beginnings is rolled out, some of the first data available to us will be the % of performance plans created and approved by the deadline (within 30 days of April 1 </a:t>
            </a:r>
            <a:r>
              <a:rPr lang="en-US" sz="1100" dirty="0">
                <a:sym typeface="Wingdings" panose="05000000000000000000" pitchFamily="2" charset="2"/>
              </a:rPr>
              <a:t> by April 30).</a:t>
            </a:r>
          </a:p>
          <a:p>
            <a:endParaRPr lang="en-US" sz="1100" dirty="0">
              <a:sym typeface="Wingdings" panose="05000000000000000000" pitchFamily="2" charset="2"/>
            </a:endParaRPr>
          </a:p>
          <a:p>
            <a:r>
              <a:rPr lang="en-US" sz="1100" dirty="0">
                <a:sym typeface="Wingdings" panose="05000000000000000000" pitchFamily="2" charset="2"/>
              </a:rPr>
              <a:t>Who is doing this well? Who is not? If inconsistent, what conclusions can we come to about why this has not been done well everywhere? How can we help locations that are struggling, or how can we hold them accountable?</a:t>
            </a:r>
            <a:endParaRPr lang="en-US" dirty="0"/>
          </a:p>
        </p:txBody>
      </p:sp>
      <p:sp>
        <p:nvSpPr>
          <p:cNvPr id="4" name="Slide Number Placeholder 3"/>
          <p:cNvSpPr>
            <a:spLocks noGrp="1"/>
          </p:cNvSpPr>
          <p:nvPr>
            <p:ph type="sldNum" sz="quarter" idx="10"/>
          </p:nvPr>
        </p:nvSpPr>
        <p:spPr/>
        <p:txBody>
          <a:bodyPr/>
          <a:lstStyle/>
          <a:p>
            <a:fld id="{08272EAD-3098-4ABD-B139-15810BE22530}" type="slidenum">
              <a:rPr lang="en-US" smtClean="0"/>
              <a:t>30</a:t>
            </a:fld>
            <a:endParaRPr lang="en-US"/>
          </a:p>
        </p:txBody>
      </p:sp>
    </p:spTree>
    <p:extLst>
      <p:ext uri="{BB962C8B-B14F-4D97-AF65-F5344CB8AC3E}">
        <p14:creationId xmlns:p14="http://schemas.microsoft.com/office/powerpoint/2010/main" val="36270032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W</a:t>
            </a:r>
            <a:r>
              <a:rPr lang="en-US" baseline="0" dirty="0"/>
              <a:t>e also need to look at the kinds of elements and standards being implemented in performance plans. Are the elements and standards appropriate for the type of work performed? Are they fair? Are they objective? Do they follow S.M.A.R.T. criteria? </a:t>
            </a:r>
          </a:p>
          <a:p>
            <a:endParaRPr lang="en-US" baseline="0" dirty="0"/>
          </a:p>
          <a:p>
            <a:r>
              <a:rPr lang="en-US" baseline="0" dirty="0"/>
              <a:t>What are we hearing from our members? Are supervisors taking employee input into consideration?</a:t>
            </a:r>
            <a:endParaRPr lang="en-US" dirty="0"/>
          </a:p>
        </p:txBody>
      </p:sp>
      <p:sp>
        <p:nvSpPr>
          <p:cNvPr id="4" name="Slide Number Placeholder 3"/>
          <p:cNvSpPr>
            <a:spLocks noGrp="1"/>
          </p:cNvSpPr>
          <p:nvPr>
            <p:ph type="sldNum" sz="quarter" idx="10"/>
          </p:nvPr>
        </p:nvSpPr>
        <p:spPr/>
        <p:txBody>
          <a:bodyPr/>
          <a:lstStyle/>
          <a:p>
            <a:fld id="{08272EAD-3098-4ABD-B139-15810BE22530}" type="slidenum">
              <a:rPr lang="en-US" smtClean="0"/>
              <a:t>31</a:t>
            </a:fld>
            <a:endParaRPr lang="en-US"/>
          </a:p>
        </p:txBody>
      </p:sp>
    </p:spTree>
    <p:extLst>
      <p:ext uri="{BB962C8B-B14F-4D97-AF65-F5344CB8AC3E}">
        <p14:creationId xmlns:p14="http://schemas.microsoft.com/office/powerpoint/2010/main" val="3244215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training consists of 4 learning modules:</a:t>
            </a:r>
          </a:p>
          <a:p>
            <a:pPr marL="233309" indent="-233309" defTabSz="933237">
              <a:buFont typeface="Arial" panose="020B0604020202020204" pitchFamily="34" charset="0"/>
              <a:buChar char="•"/>
              <a:defRPr/>
            </a:pPr>
            <a:r>
              <a:rPr lang="en-US" sz="1100" dirty="0">
                <a:solidFill>
                  <a:schemeClr val="tx1">
                    <a:lumMod val="65000"/>
                    <a:lumOff val="35000"/>
                  </a:schemeClr>
                </a:solidFill>
              </a:rPr>
              <a:t>Module 1: Overview and History</a:t>
            </a:r>
          </a:p>
          <a:p>
            <a:pPr marL="233309" indent="-233309" defTabSz="933237">
              <a:buFont typeface="Arial" panose="020B0604020202020204" pitchFamily="34" charset="0"/>
              <a:buChar char="•"/>
              <a:defRPr/>
            </a:pPr>
            <a:r>
              <a:rPr lang="en-US" dirty="0">
                <a:solidFill>
                  <a:schemeClr val="tx1">
                    <a:lumMod val="50000"/>
                    <a:lumOff val="50000"/>
                  </a:schemeClr>
                </a:solidFill>
              </a:rPr>
              <a:t>Module 2: The Performance Appraisal Process</a:t>
            </a:r>
          </a:p>
          <a:p>
            <a:pPr marL="233309" indent="-233309" defTabSz="933237">
              <a:buFont typeface="Arial" panose="020B0604020202020204" pitchFamily="34" charset="0"/>
              <a:buChar char="•"/>
              <a:defRPr/>
            </a:pPr>
            <a:r>
              <a:rPr lang="en-US" dirty="0">
                <a:solidFill>
                  <a:schemeClr val="tx1">
                    <a:lumMod val="50000"/>
                    <a:lumOff val="50000"/>
                  </a:schemeClr>
                </a:solidFill>
              </a:rPr>
              <a:t>Module 3: Improving and Awarding</a:t>
            </a:r>
            <a:r>
              <a:rPr lang="en-US" baseline="0" dirty="0">
                <a:solidFill>
                  <a:schemeClr val="tx1">
                    <a:lumMod val="50000"/>
                    <a:lumOff val="50000"/>
                  </a:schemeClr>
                </a:solidFill>
              </a:rPr>
              <a:t> Performance</a:t>
            </a:r>
            <a:endParaRPr lang="en-US" dirty="0">
              <a:solidFill>
                <a:schemeClr val="tx1">
                  <a:lumMod val="50000"/>
                  <a:lumOff val="50000"/>
                </a:schemeClr>
              </a:solidFill>
            </a:endParaRPr>
          </a:p>
          <a:p>
            <a:pPr marL="233309" indent="-233309" defTabSz="933237">
              <a:buFont typeface="Arial" panose="020B0604020202020204" pitchFamily="34" charset="0"/>
              <a:buChar char="•"/>
              <a:defRPr/>
            </a:pPr>
            <a:r>
              <a:rPr lang="en-US" dirty="0">
                <a:solidFill>
                  <a:schemeClr val="tx1">
                    <a:lumMod val="50000"/>
                    <a:lumOff val="50000"/>
                  </a:schemeClr>
                </a:solidFill>
              </a:rPr>
              <a:t>Module 4: Anticipating the System</a:t>
            </a:r>
          </a:p>
          <a:p>
            <a:pPr marL="233309" indent="-233309" defTabSz="933237">
              <a:buFont typeface="Arial" panose="020B0604020202020204" pitchFamily="34" charset="0"/>
              <a:buChar char="•"/>
              <a:defRPr/>
            </a:pPr>
            <a:endParaRPr lang="en-US" dirty="0">
              <a:solidFill>
                <a:schemeClr val="tx1">
                  <a:lumMod val="50000"/>
                  <a:lumOff val="50000"/>
                </a:schemeClr>
              </a:solidFill>
            </a:endParaRPr>
          </a:p>
          <a:p>
            <a:pPr marL="233309" indent="-233309" defTabSz="933237">
              <a:buFont typeface="Arial" panose="020B0604020202020204" pitchFamily="34" charset="0"/>
              <a:buChar char="•"/>
              <a:defRPr/>
            </a:pPr>
            <a:endParaRPr lang="en-US" dirty="0">
              <a:solidFill>
                <a:schemeClr val="tx1">
                  <a:lumMod val="50000"/>
                  <a:lumOff val="50000"/>
                </a:schemeClr>
              </a:solidFill>
            </a:endParaRPr>
          </a:p>
          <a:p>
            <a:pPr defTabSz="933237">
              <a:defRPr/>
            </a:pPr>
            <a:r>
              <a:rPr lang="en-US" dirty="0">
                <a:solidFill>
                  <a:schemeClr val="tx1">
                    <a:lumMod val="50000"/>
                    <a:lumOff val="50000"/>
                  </a:schemeClr>
                </a:solidFill>
              </a:rPr>
              <a:t>This Participant Guide includes all slides for each module, as well as an appendix with other useful documents and a glossary.</a:t>
            </a:r>
          </a:p>
        </p:txBody>
      </p:sp>
      <p:sp>
        <p:nvSpPr>
          <p:cNvPr id="4" name="Slide Number Placeholder 3"/>
          <p:cNvSpPr>
            <a:spLocks noGrp="1"/>
          </p:cNvSpPr>
          <p:nvPr>
            <p:ph type="sldNum" sz="quarter" idx="10"/>
          </p:nvPr>
        </p:nvSpPr>
        <p:spPr/>
        <p:txBody>
          <a:bodyPr/>
          <a:lstStyle/>
          <a:p>
            <a:fld id="{08272EAD-3098-4ABD-B139-15810BE22530}" type="slidenum">
              <a:rPr lang="en-US" smtClean="0"/>
              <a:t>4</a:t>
            </a:fld>
            <a:endParaRPr lang="en-US"/>
          </a:p>
        </p:txBody>
      </p:sp>
    </p:spTree>
    <p:extLst>
      <p:ext uri="{BB962C8B-B14F-4D97-AF65-F5344CB8AC3E}">
        <p14:creationId xmlns:p14="http://schemas.microsoft.com/office/powerpoint/2010/main" val="5649384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err="1">
                <a:solidFill>
                  <a:schemeClr val="accent5">
                    <a:lumMod val="75000"/>
                  </a:schemeClr>
                </a:solidFill>
              </a:rPr>
              <a:t>DoDI</a:t>
            </a:r>
            <a:r>
              <a:rPr lang="en-US" sz="1200" dirty="0">
                <a:solidFill>
                  <a:schemeClr val="accent5">
                    <a:lumMod val="75000"/>
                  </a:schemeClr>
                </a:solidFill>
              </a:rPr>
              <a:t> 1400.25 Volume 431, Section 3.2:</a:t>
            </a:r>
          </a:p>
          <a:p>
            <a:pPr marL="0" indent="0">
              <a:buNone/>
            </a:pPr>
            <a:r>
              <a:rPr lang="en-US" sz="1200" i="1" dirty="0">
                <a:solidFill>
                  <a:srgbClr val="006600"/>
                </a:solidFill>
              </a:rPr>
              <a:t> </a:t>
            </a:r>
            <a:r>
              <a:rPr lang="en-US" sz="1200" b="1" dirty="0">
                <a:solidFill>
                  <a:schemeClr val="accent5">
                    <a:lumMod val="75000"/>
                  </a:schemeClr>
                </a:solidFill>
              </a:rPr>
              <a:t>f. DoD Core Values.</a:t>
            </a:r>
            <a:r>
              <a:rPr lang="en-US" sz="1200" dirty="0">
                <a:solidFill>
                  <a:schemeClr val="accent5">
                    <a:lumMod val="75000"/>
                  </a:schemeClr>
                </a:solidFill>
              </a:rPr>
              <a:t> In order to develop common awareness of and reinforce a high-performance culture, DoD core values will be discussed with employees at the beginning of the appraisal cycle and will be annotated on all performance plans. The DoD core values, which form the foundation of the DoD performance culture are: leadership, professionalism, and technical knowledge through dedication to duty, integrity, ethics, honor, courage, and loyalty. In addition to the DoD core values that will be annotated on performance plans and discussed with employees, DoD Components may include organizational values and may include organizational mission statements, or goals which apply to the employee's performance elements. This aids in developing a common awareness and to reinforcing the individual contribution to the overall success of both the DoD and organization's mission. Employees will only be assessed on the DoD core values or organizational values to the extent applicable to the assessment of a performance element.</a:t>
            </a:r>
          </a:p>
          <a:p>
            <a:endParaRPr lang="en-US" i="0" dirty="0"/>
          </a:p>
        </p:txBody>
      </p:sp>
      <p:sp>
        <p:nvSpPr>
          <p:cNvPr id="4" name="Slide Number Placeholder 3"/>
          <p:cNvSpPr>
            <a:spLocks noGrp="1"/>
          </p:cNvSpPr>
          <p:nvPr>
            <p:ph type="sldNum" sz="quarter" idx="10"/>
          </p:nvPr>
        </p:nvSpPr>
        <p:spPr/>
        <p:txBody>
          <a:bodyPr/>
          <a:lstStyle/>
          <a:p>
            <a:fld id="{08272EAD-3098-4ABD-B139-15810BE22530}" type="slidenum">
              <a:rPr lang="en-US" smtClean="0"/>
              <a:t>32</a:t>
            </a:fld>
            <a:endParaRPr lang="en-US"/>
          </a:p>
        </p:txBody>
      </p:sp>
    </p:spTree>
    <p:extLst>
      <p:ext uri="{BB962C8B-B14F-4D97-AF65-F5344CB8AC3E}">
        <p14:creationId xmlns:p14="http://schemas.microsoft.com/office/powerpoint/2010/main" val="9418571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baseline="0" dirty="0"/>
          </a:p>
          <a:p>
            <a:endParaRPr lang="en-US" i="0" dirty="0"/>
          </a:p>
        </p:txBody>
      </p:sp>
      <p:sp>
        <p:nvSpPr>
          <p:cNvPr id="4" name="Slide Number Placeholder 3"/>
          <p:cNvSpPr>
            <a:spLocks noGrp="1"/>
          </p:cNvSpPr>
          <p:nvPr>
            <p:ph type="sldNum" sz="quarter" idx="10"/>
          </p:nvPr>
        </p:nvSpPr>
        <p:spPr/>
        <p:txBody>
          <a:bodyPr/>
          <a:lstStyle/>
          <a:p>
            <a:fld id="{08272EAD-3098-4ABD-B139-15810BE22530}" type="slidenum">
              <a:rPr lang="en-US" smtClean="0"/>
              <a:t>33</a:t>
            </a:fld>
            <a:endParaRPr lang="en-US"/>
          </a:p>
        </p:txBody>
      </p:sp>
    </p:spTree>
    <p:extLst>
      <p:ext uri="{BB962C8B-B14F-4D97-AF65-F5344CB8AC3E}">
        <p14:creationId xmlns:p14="http://schemas.microsoft.com/office/powerpoint/2010/main" val="33559836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err="1">
                <a:solidFill>
                  <a:schemeClr val="accent5">
                    <a:lumMod val="75000"/>
                  </a:schemeClr>
                </a:solidFill>
              </a:rPr>
              <a:t>DoDI</a:t>
            </a:r>
            <a:r>
              <a:rPr lang="en-US" sz="1200" dirty="0">
                <a:solidFill>
                  <a:schemeClr val="accent5">
                    <a:lumMod val="75000"/>
                  </a:schemeClr>
                </a:solidFill>
              </a:rPr>
              <a:t> 1400.25 Volume 431, Section 3.3, PLANNING PERFORMANCE:</a:t>
            </a:r>
          </a:p>
          <a:p>
            <a:pPr marL="0" indent="0">
              <a:buNone/>
            </a:pPr>
            <a:r>
              <a:rPr lang="en-US" sz="1200" b="1" dirty="0">
                <a:solidFill>
                  <a:schemeClr val="accent5">
                    <a:lumMod val="75000"/>
                  </a:schemeClr>
                </a:solidFill>
              </a:rPr>
              <a:t>b. Performance Elements</a:t>
            </a:r>
            <a:r>
              <a:rPr lang="en-US" sz="1200" dirty="0">
                <a:solidFill>
                  <a:schemeClr val="accent5">
                    <a:lumMod val="75000"/>
                  </a:schemeClr>
                </a:solidFill>
              </a:rPr>
              <a:t>. Performance elements describe the expectations related to the work being performed. All performance elements must be critical elements and clearly align with organizational goals. For </a:t>
            </a:r>
            <a:r>
              <a:rPr lang="en-US" sz="1200" dirty="0">
                <a:solidFill>
                  <a:srgbClr val="2F5597"/>
                </a:solidFill>
              </a:rPr>
              <a:t>ratings of record, each ratable element will be assigned a performance </a:t>
            </a:r>
            <a:r>
              <a:rPr lang="en-US" sz="1200" dirty="0">
                <a:solidFill>
                  <a:schemeClr val="accent5">
                    <a:lumMod val="75000"/>
                  </a:schemeClr>
                </a:solidFill>
              </a:rPr>
              <a:t>element rating. For assistance with alignment of performance elements to organizational goals, supervisors should review organizational plans and may consult with their performance improvement officer, or equivalent, as necessary. The USD(P&amp;R) must approve DoD-wide performance elements for groups of employees, as needed.  The two types of performance elements are: </a:t>
            </a:r>
          </a:p>
          <a:p>
            <a:pPr marL="0" indent="0">
              <a:buNone/>
            </a:pPr>
            <a:r>
              <a:rPr lang="en-US" sz="1200" dirty="0">
                <a:solidFill>
                  <a:schemeClr val="accent5">
                    <a:lumMod val="75000"/>
                  </a:schemeClr>
                </a:solidFill>
              </a:rPr>
              <a:t>     (1) Critical Element. Performance plans must have a minimum of one critical performance element, and each element must have associated performance standards that define expectations. A critical element is a work assignment or responsibility of such importance that unacceptable performance on the element would result in a determination that an employee's overall performance is rated as "Unacceptable." Critical elements are only used to measure individual performance; supervisors must not establish critical elements for team performance.</a:t>
            </a:r>
          </a:p>
          <a:p>
            <a:endParaRPr lang="en-US" i="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FSED NOTE: </a:t>
            </a:r>
            <a:r>
              <a:rPr lang="en-US" sz="1200" b="0" i="1" dirty="0"/>
              <a:t>full text</a:t>
            </a:r>
            <a:r>
              <a:rPr lang="en-US" sz="1200" b="1"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 Often position descriptions do not keep up with changes in the duties assigned to an employee.  The intent of this section is that critical elements be directly related to the employee’s position description, and that the position description itself must be determined to be a complete and accurate reflection of the duties assigned to that employee.  This is important as it will prevent employees from being rated on grade controlling duties that they may not be getting credit for in their position descriptions.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indent="0">
              <a:buNone/>
            </a:pPr>
            <a:r>
              <a:rPr lang="en-US" sz="1200" dirty="0"/>
              <a:t>A proposal requiring the agency, at the beginning of the rating period, to provide employees with a written explanation of performance requirements at all rating levels did not dictate the number of rating levels and was ruled negotiable. </a:t>
            </a:r>
            <a:r>
              <a:rPr lang="en-US" sz="1200" i="1" dirty="0"/>
              <a:t>Naval Submarine Support Facility</a:t>
            </a:r>
            <a:r>
              <a:rPr lang="en-US" sz="1200" dirty="0"/>
              <a:t>, 100 FLRR 1-1078, 56 FLRA 268 (FLRA 2000).</a:t>
            </a:r>
          </a:p>
          <a:p>
            <a:pPr marL="0" indent="0">
              <a:buNone/>
            </a:pPr>
            <a:endParaRPr lang="en-US" sz="1200" dirty="0"/>
          </a:p>
          <a:p>
            <a:pPr marL="0" indent="0">
              <a:buNone/>
            </a:pPr>
            <a:r>
              <a:rPr lang="en-US" sz="1200" dirty="0"/>
              <a:t>An FSIP member ordered adoption of the union position requiring the agency to define the standards for a performance rating of "Exceeds Fully Successful." </a:t>
            </a:r>
            <a:r>
              <a:rPr lang="en-US" sz="1200" i="1" dirty="0"/>
              <a:t>Department of Agriculture, Farm Service Agency, Kansas City, Mo.</a:t>
            </a:r>
            <a:r>
              <a:rPr lang="en-US" sz="1200" dirty="0"/>
              <a:t>, 112 LRP 26961, 11 FSIP 102 (FSIP 2011).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i="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8272EAD-3098-4ABD-B139-15810BE2253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8490184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baseline="0" dirty="0"/>
          </a:p>
          <a:p>
            <a:endParaRPr lang="en-US" i="0" dirty="0"/>
          </a:p>
        </p:txBody>
      </p:sp>
      <p:sp>
        <p:nvSpPr>
          <p:cNvPr id="4" name="Slide Number Placeholder 3"/>
          <p:cNvSpPr>
            <a:spLocks noGrp="1"/>
          </p:cNvSpPr>
          <p:nvPr>
            <p:ph type="sldNum" sz="quarter" idx="10"/>
          </p:nvPr>
        </p:nvSpPr>
        <p:spPr/>
        <p:txBody>
          <a:bodyPr/>
          <a:lstStyle/>
          <a:p>
            <a:fld id="{08272EAD-3098-4ABD-B139-15810BE22530}" type="slidenum">
              <a:rPr lang="en-US" smtClean="0"/>
              <a:t>35</a:t>
            </a:fld>
            <a:endParaRPr lang="en-US"/>
          </a:p>
        </p:txBody>
      </p:sp>
    </p:spTree>
    <p:extLst>
      <p:ext uri="{BB962C8B-B14F-4D97-AF65-F5344CB8AC3E}">
        <p14:creationId xmlns:p14="http://schemas.microsoft.com/office/powerpoint/2010/main" val="30526588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t>Full DODI section text:</a:t>
            </a:r>
          </a:p>
          <a:p>
            <a:pPr marL="0" indent="0">
              <a:buNone/>
            </a:pPr>
            <a:endParaRPr lang="en-US" sz="1200" dirty="0">
              <a:solidFill>
                <a:srgbClr val="2F5597"/>
              </a:solidFill>
            </a:endParaRPr>
          </a:p>
          <a:p>
            <a:pPr marL="0" indent="0">
              <a:buNone/>
            </a:pPr>
            <a:r>
              <a:rPr lang="en-US" sz="1200" dirty="0" err="1">
                <a:solidFill>
                  <a:srgbClr val="2F5597"/>
                </a:solidFill>
              </a:rPr>
              <a:t>DoDI</a:t>
            </a:r>
            <a:r>
              <a:rPr lang="en-US" sz="1200" dirty="0">
                <a:solidFill>
                  <a:srgbClr val="2F5597"/>
                </a:solidFill>
              </a:rPr>
              <a:t> 1400.25 Volume 431, Section 3.3, PLANNING PERFORMANCE:</a:t>
            </a:r>
          </a:p>
          <a:p>
            <a:pPr marL="0" indent="0">
              <a:spcBef>
                <a:spcPts val="400"/>
              </a:spcBef>
              <a:buNone/>
            </a:pPr>
            <a:r>
              <a:rPr lang="en-US" sz="1200" b="1" dirty="0">
                <a:solidFill>
                  <a:srgbClr val="2F5597"/>
                </a:solidFill>
              </a:rPr>
              <a:t>c. Performance Standards.</a:t>
            </a:r>
            <a:r>
              <a:rPr lang="en-US" sz="1200" dirty="0">
                <a:solidFill>
                  <a:srgbClr val="2F5597"/>
                </a:solidFill>
              </a:rPr>
              <a:t> Performance standards describe how the requirements and expectations provided in the performance elements are to be evaluated. Performance standards must be provided for each performance element in the performance plan and must be written at the "Fully Successful" level. The standards should include specific, measureable, achievable, relevant, and timely (SMART) criteria, which provide the framework for developing effective results and expectations. SMART standards objectively express how well an employee must perform his or her job to achieve performance at the "Fully Successful" level by providing standards that are:</a:t>
            </a:r>
          </a:p>
          <a:p>
            <a:pPr marL="342900" lvl="0" indent="-342900">
              <a:spcBef>
                <a:spcPts val="400"/>
              </a:spcBef>
              <a:buFont typeface="+mj-lt"/>
              <a:buAutoNum type="arabicParenR"/>
            </a:pPr>
            <a:r>
              <a:rPr lang="en-US" sz="1200" dirty="0">
                <a:solidFill>
                  <a:srgbClr val="2F5597"/>
                </a:solidFill>
              </a:rPr>
              <a:t>Specific. Goals are sufficiently detailed in describing what needs to be accomplished. </a:t>
            </a:r>
          </a:p>
          <a:p>
            <a:pPr marL="342900" lvl="0" indent="-342900">
              <a:spcBef>
                <a:spcPts val="400"/>
              </a:spcBef>
              <a:buFont typeface="+mj-lt"/>
              <a:buAutoNum type="arabicParenR"/>
            </a:pPr>
            <a:r>
              <a:rPr lang="en-US" sz="1200" dirty="0">
                <a:solidFill>
                  <a:srgbClr val="2F5597"/>
                </a:solidFill>
              </a:rPr>
              <a:t>Measurable. The accomplishment of the performance element is clear and can be quantified or substantiated using objective criteria.</a:t>
            </a:r>
          </a:p>
          <a:p>
            <a:pPr marL="342900" indent="-342900">
              <a:spcBef>
                <a:spcPts val="400"/>
              </a:spcBef>
              <a:buFont typeface="+mj-lt"/>
              <a:buAutoNum type="arabicParenR"/>
            </a:pPr>
            <a:r>
              <a:rPr lang="en-US" sz="1200" dirty="0">
                <a:solidFill>
                  <a:srgbClr val="2F5597"/>
                </a:solidFill>
              </a:rPr>
              <a:t> Achievable. Goals are realistic, yet challenging and can be accomplished with the resources, personnel, and time available. </a:t>
            </a:r>
          </a:p>
          <a:p>
            <a:pPr marL="342900" indent="-342900">
              <a:spcBef>
                <a:spcPts val="400"/>
              </a:spcBef>
              <a:buFont typeface="+mj-lt"/>
              <a:buAutoNum type="arabicParenR"/>
            </a:pPr>
            <a:r>
              <a:rPr lang="en-US" sz="1200" dirty="0">
                <a:solidFill>
                  <a:srgbClr val="2F5597"/>
                </a:solidFill>
              </a:rPr>
              <a:t>Relevant. The critical element aligns with or links to organizational mission and success. </a:t>
            </a:r>
          </a:p>
          <a:p>
            <a:pPr marL="342900" lvl="0" indent="-342900">
              <a:spcBef>
                <a:spcPts val="400"/>
              </a:spcBef>
              <a:buFont typeface="+mj-lt"/>
              <a:buAutoNum type="arabicParenR"/>
            </a:pPr>
            <a:r>
              <a:rPr lang="en-US" sz="1200" dirty="0">
                <a:solidFill>
                  <a:srgbClr val="2F5597"/>
                </a:solidFill>
              </a:rPr>
              <a:t>Timely. Goals will be completed within a realistic timeframe. </a:t>
            </a:r>
            <a:endParaRPr lang="en-US" i="0" baseline="0" dirty="0"/>
          </a:p>
          <a:p>
            <a:endParaRPr lang="en-US" i="0" dirty="0"/>
          </a:p>
        </p:txBody>
      </p:sp>
      <p:sp>
        <p:nvSpPr>
          <p:cNvPr id="4" name="Slide Number Placeholder 3"/>
          <p:cNvSpPr>
            <a:spLocks noGrp="1"/>
          </p:cNvSpPr>
          <p:nvPr>
            <p:ph type="sldNum" sz="quarter" idx="10"/>
          </p:nvPr>
        </p:nvSpPr>
        <p:spPr/>
        <p:txBody>
          <a:bodyPr/>
          <a:lstStyle/>
          <a:p>
            <a:fld id="{08272EAD-3098-4ABD-B139-15810BE22530}" type="slidenum">
              <a:rPr lang="en-US" smtClean="0"/>
              <a:t>36</a:t>
            </a:fld>
            <a:endParaRPr lang="en-US"/>
          </a:p>
        </p:txBody>
      </p:sp>
    </p:spTree>
    <p:extLst>
      <p:ext uri="{BB962C8B-B14F-4D97-AF65-F5344CB8AC3E}">
        <p14:creationId xmlns:p14="http://schemas.microsoft.com/office/powerpoint/2010/main" val="42664459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baseline="0" dirty="0"/>
          </a:p>
          <a:p>
            <a:pPr marL="0" indent="0">
              <a:spcAft>
                <a:spcPts val="400"/>
              </a:spcAft>
              <a:buNone/>
            </a:pPr>
            <a:r>
              <a:rPr lang="en-US" sz="1200" b="1" i="1" dirty="0">
                <a:solidFill>
                  <a:srgbClr val="006600"/>
                </a:solidFill>
              </a:rPr>
              <a:t>INFORMATION TO SUPPORT PROPOSAL</a:t>
            </a:r>
          </a:p>
          <a:p>
            <a:pPr marL="0" indent="0">
              <a:buNone/>
            </a:pPr>
            <a:r>
              <a:rPr lang="en-US" sz="1200" i="1" dirty="0">
                <a:solidFill>
                  <a:srgbClr val="006600"/>
                </a:solidFill>
              </a:rPr>
              <a:t>A distinction must be made between a proposal that the standards be based on criteria that are objective, reasonable, and measurable, and a proposal that the standards </a:t>
            </a:r>
            <a:r>
              <a:rPr lang="en-US" sz="1200" i="1" u="sng" dirty="0">
                <a:solidFill>
                  <a:srgbClr val="006600"/>
                </a:solidFill>
              </a:rPr>
              <a:t>themselves</a:t>
            </a:r>
            <a:r>
              <a:rPr lang="en-US" sz="1200" i="1" dirty="0">
                <a:solidFill>
                  <a:srgbClr val="006600"/>
                </a:solidFill>
              </a:rPr>
              <a:t> have these qualities.  This difference may seem petty and semantic, but it matters for negotiability purposes.  Proposals that standards be ”objective” or “reasonable” or “measurable” were found to be outside the scope of bargaining because they directly interfere with management’s right to direct employees and assign work.  See </a:t>
            </a:r>
            <a:r>
              <a:rPr lang="en-US" sz="1200" i="1" u="sng" dirty="0">
                <a:solidFill>
                  <a:srgbClr val="006600"/>
                </a:solidFill>
              </a:rPr>
              <a:t>NTEU and Department of Agriculture</a:t>
            </a:r>
            <a:r>
              <a:rPr lang="en-US" sz="1200" i="1" dirty="0">
                <a:solidFill>
                  <a:srgbClr val="006600"/>
                </a:solidFill>
              </a:rPr>
              <a:t>, 42 FLRA 964, 984-985 (1991).  Because the establishment of performance standards does not by itself adversely affect employees, such proposals cannot be considered negotiable as “appropriate arrangements,” either.  </a:t>
            </a:r>
            <a:r>
              <a:rPr lang="en-US" sz="1200" i="1" u="sng" dirty="0">
                <a:solidFill>
                  <a:srgbClr val="006600"/>
                </a:solidFill>
              </a:rPr>
              <a:t>POPA and Patent and Trademark Office</a:t>
            </a:r>
            <a:r>
              <a:rPr lang="en-US" sz="1200" i="1" dirty="0">
                <a:solidFill>
                  <a:srgbClr val="006600"/>
                </a:solidFill>
              </a:rPr>
              <a:t>, 25 FLRA 384, 396 (1987).  Wording the proposal in the way that we do here would allow arbitrators to review the application of standards, which the Authority maintains is a mandatory subject of bargaining, as opposed to reviewing the standards themselves.  </a:t>
            </a:r>
            <a:r>
              <a:rPr lang="en-US" sz="1200" i="1" u="sng" dirty="0">
                <a:solidFill>
                  <a:srgbClr val="006600"/>
                </a:solidFill>
              </a:rPr>
              <a:t>AFGE Local 32 and OPM</a:t>
            </a:r>
            <a:r>
              <a:rPr lang="en-US" sz="1200" i="1" dirty="0">
                <a:solidFill>
                  <a:srgbClr val="006600"/>
                </a:solidFill>
              </a:rPr>
              <a:t>, 3 FLRA 784, 791-793 (1980).</a:t>
            </a:r>
          </a:p>
          <a:p>
            <a:endParaRPr lang="en-US" i="0" dirty="0"/>
          </a:p>
        </p:txBody>
      </p:sp>
      <p:sp>
        <p:nvSpPr>
          <p:cNvPr id="4" name="Slide Number Placeholder 3"/>
          <p:cNvSpPr>
            <a:spLocks noGrp="1"/>
          </p:cNvSpPr>
          <p:nvPr>
            <p:ph type="sldNum" sz="quarter" idx="10"/>
          </p:nvPr>
        </p:nvSpPr>
        <p:spPr/>
        <p:txBody>
          <a:bodyPr/>
          <a:lstStyle/>
          <a:p>
            <a:fld id="{08272EAD-3098-4ABD-B139-15810BE22530}" type="slidenum">
              <a:rPr lang="en-US" smtClean="0"/>
              <a:t>37</a:t>
            </a:fld>
            <a:endParaRPr lang="en-US"/>
          </a:p>
        </p:txBody>
      </p:sp>
    </p:spTree>
    <p:extLst>
      <p:ext uri="{BB962C8B-B14F-4D97-AF65-F5344CB8AC3E}">
        <p14:creationId xmlns:p14="http://schemas.microsoft.com/office/powerpoint/2010/main" val="11571906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baseline="0" dirty="0"/>
          </a:p>
          <a:p>
            <a:endParaRPr lang="en-US" i="0" dirty="0"/>
          </a:p>
        </p:txBody>
      </p:sp>
      <p:sp>
        <p:nvSpPr>
          <p:cNvPr id="4" name="Slide Number Placeholder 3"/>
          <p:cNvSpPr>
            <a:spLocks noGrp="1"/>
          </p:cNvSpPr>
          <p:nvPr>
            <p:ph type="sldNum" sz="quarter" idx="10"/>
          </p:nvPr>
        </p:nvSpPr>
        <p:spPr/>
        <p:txBody>
          <a:bodyPr/>
          <a:lstStyle/>
          <a:p>
            <a:fld id="{08272EAD-3098-4ABD-B139-15810BE22530}" type="slidenum">
              <a:rPr lang="en-US" smtClean="0"/>
              <a:t>38</a:t>
            </a:fld>
            <a:endParaRPr lang="en-US"/>
          </a:p>
        </p:txBody>
      </p:sp>
    </p:spTree>
    <p:extLst>
      <p:ext uri="{BB962C8B-B14F-4D97-AF65-F5344CB8AC3E}">
        <p14:creationId xmlns:p14="http://schemas.microsoft.com/office/powerpoint/2010/main" val="7379280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baseline="0" dirty="0"/>
          </a:p>
          <a:p>
            <a:pPr marL="0" indent="0">
              <a:spcAft>
                <a:spcPts val="400"/>
              </a:spcAft>
              <a:buNone/>
            </a:pPr>
            <a:r>
              <a:rPr lang="en-US" sz="1200" b="1" i="1" dirty="0">
                <a:solidFill>
                  <a:srgbClr val="006600"/>
                </a:solidFill>
              </a:rPr>
              <a:t>INFORMATION TO SUPPORT PROPOSAL</a:t>
            </a:r>
          </a:p>
          <a:p>
            <a:pPr marL="0" indent="0">
              <a:buNone/>
            </a:pPr>
            <a:r>
              <a:rPr lang="en-US" sz="1200" i="1" dirty="0">
                <a:solidFill>
                  <a:srgbClr val="006600"/>
                </a:solidFill>
              </a:rPr>
              <a:t>The two proposals above provide a methodology for measuring employee performance.  These proposals are mandatory subjects of bargaining as procedures under 5 U.S.C. 7106 (b)(2).  They allow the Agency to determine the allowable error rate.  The proposals only concern how the employee's performance will be measured to determine whether that error rate was met.  The proposal was found to be negotiable in NFFE Local 1974 and VA Regional Office, Portland, 46 FLRA 1170, 1177 (1993), aff'd, VA v. FLRA, 33 F.3d 1391, 1393-95 (D.C. Cir. 1994)]</a:t>
            </a:r>
          </a:p>
          <a:p>
            <a:pPr marL="0" indent="0">
              <a:buNone/>
            </a:pPr>
            <a:r>
              <a:rPr lang="en-US" sz="1200" i="1" dirty="0">
                <a:solidFill>
                  <a:srgbClr val="006600"/>
                </a:solidFill>
              </a:rPr>
              <a:t> Performance standards shall be fairly, equitably, objectively, and uniformly applied for like duties in like circumstances and shall be reasonably related to the duties set forth in the position description. (</a:t>
            </a:r>
            <a:r>
              <a:rPr lang="en-US" sz="1200" b="1" i="1" dirty="0">
                <a:solidFill>
                  <a:srgbClr val="006600"/>
                </a:solidFill>
              </a:rPr>
              <a:t>UPTO</a:t>
            </a:r>
            <a:r>
              <a:rPr lang="en-US" sz="1200" i="1" dirty="0">
                <a:solidFill>
                  <a:srgbClr val="006600"/>
                </a:solidFill>
              </a:rPr>
              <a:t>, 44 FLRA 1145 (1992))</a:t>
            </a:r>
          </a:p>
          <a:p>
            <a:pPr marL="0" indent="0">
              <a:buNone/>
            </a:pPr>
            <a:r>
              <a:rPr lang="en-US" sz="1200" i="1" dirty="0">
                <a:solidFill>
                  <a:srgbClr val="006600"/>
                </a:solidFill>
              </a:rPr>
              <a:t>Performance standards will be developed in accordance with Federal law and this agreement.  To the maximum extent feasible, performance standards shall permit “the accurate appraisal of performance based on objective criteria, and are reasonable, realistic, attainable, and clearly stated in writing.”  (5 USC 4302(b) (1)) (AFGE, 67 FLRA 67 (2012)), NTEU, Chapter 229, 32 FLRA 826, 830 (1988) (NTEU) (citing Walker v. Dep’t of the Treasury, 28 M.S.P.R. 227, 229 (1985)); Newark Air Force Station, 30 FLRA 616, 628-29 (1987) (Newark).</a:t>
            </a:r>
          </a:p>
          <a:p>
            <a:endParaRPr lang="en-US" i="0" dirty="0"/>
          </a:p>
        </p:txBody>
      </p:sp>
      <p:sp>
        <p:nvSpPr>
          <p:cNvPr id="4" name="Slide Number Placeholder 3"/>
          <p:cNvSpPr>
            <a:spLocks noGrp="1"/>
          </p:cNvSpPr>
          <p:nvPr>
            <p:ph type="sldNum" sz="quarter" idx="10"/>
          </p:nvPr>
        </p:nvSpPr>
        <p:spPr/>
        <p:txBody>
          <a:bodyPr/>
          <a:lstStyle/>
          <a:p>
            <a:fld id="{08272EAD-3098-4ABD-B139-15810BE22530}" type="slidenum">
              <a:rPr lang="en-US" smtClean="0"/>
              <a:t>39</a:t>
            </a:fld>
            <a:endParaRPr lang="en-US"/>
          </a:p>
        </p:txBody>
      </p:sp>
    </p:spTree>
    <p:extLst>
      <p:ext uri="{BB962C8B-B14F-4D97-AF65-F5344CB8AC3E}">
        <p14:creationId xmlns:p14="http://schemas.microsoft.com/office/powerpoint/2010/main" val="26085003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err="1">
                <a:solidFill>
                  <a:srgbClr val="2F5597"/>
                </a:solidFill>
              </a:rPr>
              <a:t>DoDI</a:t>
            </a:r>
            <a:r>
              <a:rPr lang="en-US" sz="1200" dirty="0">
                <a:solidFill>
                  <a:srgbClr val="2F5597"/>
                </a:solidFill>
              </a:rPr>
              <a:t> 1400.25 Volume 431, Section 3.3, PLANNING PERFORMANCE:</a:t>
            </a:r>
          </a:p>
          <a:p>
            <a:pPr marL="0" indent="0">
              <a:buNone/>
            </a:pPr>
            <a:r>
              <a:rPr lang="en-US" sz="1200" b="1" dirty="0">
                <a:solidFill>
                  <a:srgbClr val="2F5597"/>
                </a:solidFill>
              </a:rPr>
              <a:t>e. Modifying the Plan during the Appraisal Cycle.</a:t>
            </a:r>
            <a:r>
              <a:rPr lang="en-US" sz="1200" dirty="0">
                <a:solidFill>
                  <a:srgbClr val="2F5597"/>
                </a:solidFill>
              </a:rPr>
              <a:t> A performance plan is a flexible, living document and should be reviewed and discussed throughout each appraisal cycle. Plans may be modified as organizational goals and priorities or employee responsibilities change. All approved modifications to performance elements or standards must be discussed with and communicated to the employee, and the employee should acknowledge the revisions in the MyPerformance appraisal tool or on the DD Form 2906. If considering a change to an element or standard within 90 calendar days of the end of the appraisal cycle when work requirements change or new duties are assigned, the supervisor may: </a:t>
            </a:r>
          </a:p>
          <a:p>
            <a:pPr marL="342900" indent="-342900">
              <a:buFont typeface="+mj-lt"/>
              <a:buAutoNum type="arabicParenR"/>
            </a:pPr>
            <a:r>
              <a:rPr lang="en-US" sz="1200" dirty="0">
                <a:solidFill>
                  <a:srgbClr val="2F5597"/>
                </a:solidFill>
              </a:rPr>
              <a:t>Revise the element or standard at the beginning of the next appraisal cycle; </a:t>
            </a:r>
          </a:p>
          <a:p>
            <a:pPr marL="342900" indent="-342900">
              <a:buFont typeface="+mj-lt"/>
              <a:buAutoNum type="arabicParenR"/>
            </a:pPr>
            <a:r>
              <a:rPr lang="en-US" sz="1200" dirty="0">
                <a:solidFill>
                  <a:srgbClr val="2F5597"/>
                </a:solidFill>
              </a:rPr>
              <a:t>Update the plan and, if the employee does not have an opportunity to perform the new element(s) for the minimum 90-calendar-day period, do not rate the revised element(s); or </a:t>
            </a:r>
          </a:p>
          <a:p>
            <a:pPr marL="342900" indent="-342900">
              <a:buFont typeface="+mj-lt"/>
              <a:buAutoNum type="arabicParenR"/>
            </a:pPr>
            <a:r>
              <a:rPr lang="en-US" sz="1200" dirty="0">
                <a:solidFill>
                  <a:srgbClr val="2F5597"/>
                </a:solidFill>
              </a:rPr>
              <a:t>Extend the appraisal cycle by the amount of time necessary to allow 90 calendar days of observed performance under the revised element or standard.  Extending the appraisal cycle will affect the start date of the employee's subsequent appraisal cycle; however, the subsequent appraisal cycle should still end March 31 of the following calendar year.</a:t>
            </a:r>
          </a:p>
          <a:p>
            <a:endParaRPr lang="en-US" i="0" dirty="0"/>
          </a:p>
        </p:txBody>
      </p:sp>
      <p:sp>
        <p:nvSpPr>
          <p:cNvPr id="4" name="Slide Number Placeholder 3"/>
          <p:cNvSpPr>
            <a:spLocks noGrp="1"/>
          </p:cNvSpPr>
          <p:nvPr>
            <p:ph type="sldNum" sz="quarter" idx="10"/>
          </p:nvPr>
        </p:nvSpPr>
        <p:spPr/>
        <p:txBody>
          <a:bodyPr/>
          <a:lstStyle/>
          <a:p>
            <a:fld id="{08272EAD-3098-4ABD-B139-15810BE22530}" type="slidenum">
              <a:rPr lang="en-US" smtClean="0"/>
              <a:t>40</a:t>
            </a:fld>
            <a:endParaRPr lang="en-US"/>
          </a:p>
        </p:txBody>
      </p:sp>
    </p:spTree>
    <p:extLst>
      <p:ext uri="{BB962C8B-B14F-4D97-AF65-F5344CB8AC3E}">
        <p14:creationId xmlns:p14="http://schemas.microsoft.com/office/powerpoint/2010/main" val="12671944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baseline="0" dirty="0"/>
          </a:p>
          <a:p>
            <a:endParaRPr lang="en-US" i="0" dirty="0"/>
          </a:p>
        </p:txBody>
      </p:sp>
      <p:sp>
        <p:nvSpPr>
          <p:cNvPr id="4" name="Slide Number Placeholder 3"/>
          <p:cNvSpPr>
            <a:spLocks noGrp="1"/>
          </p:cNvSpPr>
          <p:nvPr>
            <p:ph type="sldNum" sz="quarter" idx="10"/>
          </p:nvPr>
        </p:nvSpPr>
        <p:spPr/>
        <p:txBody>
          <a:bodyPr/>
          <a:lstStyle/>
          <a:p>
            <a:fld id="{08272EAD-3098-4ABD-B139-15810BE22530}" type="slidenum">
              <a:rPr lang="en-US" smtClean="0"/>
              <a:t>41</a:t>
            </a:fld>
            <a:endParaRPr lang="en-US"/>
          </a:p>
        </p:txBody>
      </p:sp>
    </p:spTree>
    <p:extLst>
      <p:ext uri="{BB962C8B-B14F-4D97-AF65-F5344CB8AC3E}">
        <p14:creationId xmlns:p14="http://schemas.microsoft.com/office/powerpoint/2010/main" val="171418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a:t>
            </a:r>
            <a:r>
              <a:rPr lang="en-US" b="1" dirty="0">
                <a:solidFill>
                  <a:srgbClr val="0645AD"/>
                </a:solidFill>
              </a:rPr>
              <a:t>www.afge.org/newbeginnings</a:t>
            </a:r>
            <a:r>
              <a:rPr lang="en-US" dirty="0"/>
              <a:t> to access all of our</a:t>
            </a:r>
            <a:r>
              <a:rPr lang="en-US" baseline="0" dirty="0"/>
              <a:t> New Beginnings documents, including this Participant Guide.</a:t>
            </a:r>
            <a:endParaRPr lang="en-US" dirty="0"/>
          </a:p>
        </p:txBody>
      </p:sp>
      <p:sp>
        <p:nvSpPr>
          <p:cNvPr id="4" name="Slide Number Placeholder 3"/>
          <p:cNvSpPr>
            <a:spLocks noGrp="1"/>
          </p:cNvSpPr>
          <p:nvPr>
            <p:ph type="sldNum" sz="quarter" idx="10"/>
          </p:nvPr>
        </p:nvSpPr>
        <p:spPr/>
        <p:txBody>
          <a:bodyPr/>
          <a:lstStyle/>
          <a:p>
            <a:fld id="{08272EAD-3098-4ABD-B139-15810BE22530}" type="slidenum">
              <a:rPr lang="en-US" smtClean="0"/>
              <a:t>5</a:t>
            </a:fld>
            <a:endParaRPr lang="en-US"/>
          </a:p>
        </p:txBody>
      </p:sp>
    </p:spTree>
    <p:extLst>
      <p:ext uri="{BB962C8B-B14F-4D97-AF65-F5344CB8AC3E}">
        <p14:creationId xmlns:p14="http://schemas.microsoft.com/office/powerpoint/2010/main" val="14620372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t>Full DODI section text:</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indent="0">
              <a:buNone/>
            </a:pPr>
            <a:r>
              <a:rPr lang="en-US" sz="1200" dirty="0" err="1">
                <a:solidFill>
                  <a:srgbClr val="2F5597"/>
                </a:solidFill>
              </a:rPr>
              <a:t>DoDI</a:t>
            </a:r>
            <a:r>
              <a:rPr lang="en-US" sz="1200" dirty="0">
                <a:solidFill>
                  <a:srgbClr val="2F5597"/>
                </a:solidFill>
              </a:rPr>
              <a:t> 1400.25 Volume 431, Section 3.3, PLANNING PERFORMANCE:</a:t>
            </a:r>
          </a:p>
          <a:p>
            <a:pPr marL="0" indent="0">
              <a:buNone/>
            </a:pPr>
            <a:r>
              <a:rPr lang="en-US" sz="1200" b="1" dirty="0">
                <a:solidFill>
                  <a:srgbClr val="2F5597"/>
                </a:solidFill>
              </a:rPr>
              <a:t>3.4. MONITORING PERFORMANCE.</a:t>
            </a:r>
            <a:r>
              <a:rPr lang="en-US" sz="1200" dirty="0">
                <a:solidFill>
                  <a:srgbClr val="2F5597"/>
                </a:solidFill>
              </a:rPr>
              <a:t> Monitoring performance consists of ongoing assessment of performance compared to the stated expectations and ongoing feedback to employees on their progress toward reaching their goals. </a:t>
            </a:r>
          </a:p>
          <a:p>
            <a:pPr marL="0" indent="0">
              <a:buNone/>
            </a:pPr>
            <a:r>
              <a:rPr lang="en-US" sz="1200" b="1" dirty="0">
                <a:solidFill>
                  <a:srgbClr val="2F5597"/>
                </a:solidFill>
              </a:rPr>
              <a:t>a. Continuous Monitoring of Performance.</a:t>
            </a:r>
            <a:r>
              <a:rPr lang="en-US" sz="1200" dirty="0">
                <a:solidFill>
                  <a:srgbClr val="2F5597"/>
                </a:solidFill>
              </a:rPr>
              <a:t> By monitoring performance throughout the appraisal cycle, supervisors can provide timely feedback on meeting expectations and identify unacceptable performance during the appraisal cycle in order to provide assistance to improve performance, rather than waiting until the end of the cycle when a rating of record is assigned. Additionally, while monitoring performance, supervisors may identify an employee's need for training or developmental opportunities in order to enhance the knowledge, skills, or abilities related to the employee's job performance in his or her current position. </a:t>
            </a:r>
          </a:p>
          <a:p>
            <a:pPr marL="0" indent="0">
              <a:buNone/>
            </a:pPr>
            <a:r>
              <a:rPr lang="en-US" sz="1200" b="1" dirty="0">
                <a:solidFill>
                  <a:srgbClr val="2F5597"/>
                </a:solidFill>
              </a:rPr>
              <a:t>b. Performance Discussions.</a:t>
            </a:r>
            <a:r>
              <a:rPr lang="en-US" sz="1200" dirty="0">
                <a:solidFill>
                  <a:srgbClr val="2F5597"/>
                </a:solidFill>
              </a:rPr>
              <a:t> The supervisor and employee will discuss the employee's work performance and its link to organizational effectiveness. The discussions may consist of verbal feedback sessions, regular one-on-one meetings, or impromptu recognition or acknowledgement of performance. Supervisors or employees may initiate performance discussions at any time during the appraisal cycle to foster ongoing engagement and understanding. Performance discussions help ensure that the performance plans accurately reflect the work being evaluated. Effective communications include ongoing, constructive feedback to contribute to overall employee and organizational success.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a:p>
          <a:p>
            <a:endParaRPr lang="en-US" i="0" dirty="0"/>
          </a:p>
        </p:txBody>
      </p:sp>
      <p:sp>
        <p:nvSpPr>
          <p:cNvPr id="4" name="Slide Number Placeholder 3"/>
          <p:cNvSpPr>
            <a:spLocks noGrp="1"/>
          </p:cNvSpPr>
          <p:nvPr>
            <p:ph type="sldNum" sz="quarter" idx="10"/>
          </p:nvPr>
        </p:nvSpPr>
        <p:spPr/>
        <p:txBody>
          <a:bodyPr/>
          <a:lstStyle/>
          <a:p>
            <a:fld id="{08272EAD-3098-4ABD-B139-15810BE22530}" type="slidenum">
              <a:rPr lang="en-US" smtClean="0"/>
              <a:t>42</a:t>
            </a:fld>
            <a:endParaRPr lang="en-US"/>
          </a:p>
        </p:txBody>
      </p:sp>
    </p:spTree>
    <p:extLst>
      <p:ext uri="{BB962C8B-B14F-4D97-AF65-F5344CB8AC3E}">
        <p14:creationId xmlns:p14="http://schemas.microsoft.com/office/powerpoint/2010/main" val="12719304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272EAD-3098-4ABD-B139-15810BE22530}"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8220834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err="1"/>
              <a:t>DoDI</a:t>
            </a:r>
            <a:r>
              <a:rPr lang="en-US" i="0" baseline="0" dirty="0"/>
              <a:t> </a:t>
            </a:r>
            <a:r>
              <a:rPr lang="en-US" dirty="0">
                <a:solidFill>
                  <a:srgbClr val="006600"/>
                </a:solidFill>
              </a:rPr>
              <a:t>1400.25 Volume 431 dated 04/02/2016, Section 3.4 </a:t>
            </a:r>
            <a:r>
              <a:rPr lang="en-US" b="1" dirty="0"/>
              <a:t>MONITORING PERFORMANCE. </a:t>
            </a:r>
          </a:p>
          <a:p>
            <a:r>
              <a:rPr lang="en-US" dirty="0"/>
              <a:t>Monitoring performance consists of ongoing assessment of performance compared to the stated expectations and ongoing feedback to employees on their progress toward reaching their goals. </a:t>
            </a:r>
          </a:p>
          <a:p>
            <a:pPr marL="233309" indent="-233309">
              <a:buFont typeface="+mj-lt"/>
              <a:buAutoNum type="alphaLcPeriod"/>
            </a:pPr>
            <a:r>
              <a:rPr lang="en-US" b="1" dirty="0"/>
              <a:t>Continuous Monitoring of Performance. </a:t>
            </a:r>
            <a:r>
              <a:rPr lang="en-US" dirty="0"/>
              <a:t>By monitoring performance throughout the appraisal cycle, supervisors can provide timely feedback on meeting expectations and identify unacceptable performance during the appraisal cycle in order to provide assistance to improve performance, rather than waiting until the end of the cycle when a rating of record is assigned. Additionally, while monitoring performance, supervisors may identify an employee’s need for training or developmental opportunities in order to enhance the knowledge, skills, or abilities related to the employee’s job performance in his or her current position. </a:t>
            </a:r>
          </a:p>
          <a:p>
            <a:pPr marL="233309" indent="-233309">
              <a:buFont typeface="+mj-lt"/>
              <a:buAutoNum type="alphaLcPeriod"/>
            </a:pPr>
            <a:endParaRPr lang="en-US" dirty="0"/>
          </a:p>
          <a:p>
            <a:pPr marL="233309" indent="-233309">
              <a:buFont typeface="+mj-lt"/>
              <a:buAutoNum type="alphaLcPeriod"/>
            </a:pPr>
            <a:endParaRPr lang="en-US" dirty="0"/>
          </a:p>
          <a:p>
            <a:r>
              <a:rPr lang="en-US" dirty="0"/>
              <a:t>New Beginnings emphasizes the importance of ongoing communication throughout the performance appraisal period. This reflects the shift towards performance management as a way to improve employee and organizational effectiveness, rather than just a way to rate employees and decide promotions and punishment. Supervisors should be providing both positive and negative feedback when appropriate. When a problem does arise, it is the supervisor’s duty to discuss it with the employee immediately.</a:t>
            </a:r>
          </a:p>
          <a:p>
            <a:endParaRPr lang="en-US" dirty="0"/>
          </a:p>
          <a:p>
            <a:r>
              <a:rPr lang="en-US" dirty="0"/>
              <a:t>The emphasis on two-way communication means employees share the responsibility of communicating to ensure that expectations are understood and that they are sharing successes and issues with their supervisor. This two-way communication should start with the development of the performance plan, when the employee communicates his or her most important tasks, and continue throughout the appraisal cycle. Anytime you are confused as to your expectations or how you should be accomplishing a task, or anytime you foresee a potential problem, its important for you to get clarity from your supervisor as soon as possible.</a:t>
            </a:r>
          </a:p>
          <a:p>
            <a:pPr marL="233309" indent="-233309">
              <a:buAutoNum type="alphaLcPeriod"/>
            </a:pPr>
            <a:endParaRPr lang="en-US" dirty="0">
              <a:solidFill>
                <a:srgbClr val="006600"/>
              </a:solidFill>
            </a:endParaRPr>
          </a:p>
        </p:txBody>
      </p:sp>
      <p:sp>
        <p:nvSpPr>
          <p:cNvPr id="4" name="Slide Number Placeholder 3"/>
          <p:cNvSpPr>
            <a:spLocks noGrp="1"/>
          </p:cNvSpPr>
          <p:nvPr>
            <p:ph type="sldNum" sz="quarter" idx="10"/>
          </p:nvPr>
        </p:nvSpPr>
        <p:spPr/>
        <p:txBody>
          <a:bodyPr/>
          <a:lstStyle/>
          <a:p>
            <a:fld id="{08272EAD-3098-4ABD-B139-15810BE22530}"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9187558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6600"/>
                </a:solidFill>
              </a:rPr>
              <a:t>It might feel like bragging to be touting your achievements regularly, but how else will your boss know what you’ve accomplished? Keep in mind that for bosses who may be used to hearing only bad news or problems, it might be a welcome change to start hearing so much positive news from their employees. </a:t>
            </a:r>
          </a:p>
          <a:p>
            <a:endParaRPr lang="en-US" dirty="0">
              <a:solidFill>
                <a:srgbClr val="006600"/>
              </a:solidFill>
            </a:endParaRPr>
          </a:p>
          <a:p>
            <a:r>
              <a:rPr lang="en-US" dirty="0">
                <a:solidFill>
                  <a:srgbClr val="006600"/>
                </a:solidFill>
              </a:rPr>
              <a:t>One way to avoid sounding overly boastful is to frame accomplishments in terms of your team or coworkers. Psychologically, listeners tend to feel more positively about people who use inclusive terms like “we” and “team”. Bringing team efforts and accomplishments to your boss’s attention not only makes you look good, but also highlights the efforts of your peers and helps to create a positive, inclusive environment where the focus is on teamwork, rather than competiveness. Also, keep in mind that some of your coworkers, due to personality or cultural traits, may feel very uncomfortable talking about their accomplishments at all. You might even want to communicate individual accomplishments of your coworkers to your supervisor when you see the opportunity, depending on your own relationship with him/her. </a:t>
            </a:r>
          </a:p>
          <a:p>
            <a:endParaRPr lang="en-US" dirty="0">
              <a:solidFill>
                <a:srgbClr val="006600"/>
              </a:solidFill>
            </a:endParaRPr>
          </a:p>
          <a:p>
            <a:r>
              <a:rPr lang="en-US" dirty="0">
                <a:solidFill>
                  <a:srgbClr val="006600"/>
                </a:solidFill>
              </a:rPr>
              <a:t>If you (or your team) have overcome any barriers, that in itself is an accomplishment. Let your supervisor know what the problem was (or remind him or her), and describe how you or your team were able to work around it. </a:t>
            </a:r>
          </a:p>
          <a:p>
            <a:endParaRPr lang="en-US" dirty="0">
              <a:solidFill>
                <a:srgbClr val="006600"/>
              </a:solidFill>
            </a:endParaRPr>
          </a:p>
          <a:p>
            <a:r>
              <a:rPr lang="en-US" dirty="0">
                <a:solidFill>
                  <a:srgbClr val="006600"/>
                </a:solidFill>
              </a:rPr>
              <a:t>There are many methods to keep your supervisor abreast of you and your team’s accomplishments, including:</a:t>
            </a:r>
          </a:p>
          <a:p>
            <a:pPr marL="174982" indent="-174982">
              <a:buFont typeface="Arial" panose="020B0604020202020204" pitchFamily="34" charset="0"/>
              <a:buChar char="•"/>
            </a:pPr>
            <a:r>
              <a:rPr lang="en-US" dirty="0">
                <a:solidFill>
                  <a:srgbClr val="006600"/>
                </a:solidFill>
              </a:rPr>
              <a:t>Emailing quick updates </a:t>
            </a:r>
          </a:p>
          <a:p>
            <a:pPr marL="174982" indent="-174982">
              <a:buFont typeface="Arial" panose="020B0604020202020204" pitchFamily="34" charset="0"/>
              <a:buChar char="•"/>
            </a:pPr>
            <a:r>
              <a:rPr lang="en-US" dirty="0">
                <a:solidFill>
                  <a:srgbClr val="006600"/>
                </a:solidFill>
              </a:rPr>
              <a:t>Verbally informing your supervisor </a:t>
            </a:r>
          </a:p>
          <a:p>
            <a:pPr marL="174982" indent="-174982">
              <a:buFont typeface="Arial" panose="020B0604020202020204" pitchFamily="34" charset="0"/>
              <a:buChar char="•"/>
            </a:pPr>
            <a:r>
              <a:rPr lang="en-US" dirty="0">
                <a:solidFill>
                  <a:srgbClr val="006600"/>
                </a:solidFill>
              </a:rPr>
              <a:t>Discussing accomplishments during group meetings</a:t>
            </a:r>
          </a:p>
          <a:p>
            <a:pPr marL="174982" indent="-174982">
              <a:buFont typeface="Arial" panose="020B0604020202020204" pitchFamily="34" charset="0"/>
              <a:buChar char="•"/>
            </a:pPr>
            <a:r>
              <a:rPr lang="en-US" dirty="0">
                <a:solidFill>
                  <a:srgbClr val="006600"/>
                </a:solidFill>
              </a:rPr>
              <a:t>Completing entries in </a:t>
            </a:r>
            <a:r>
              <a:rPr lang="en-US" dirty="0" err="1">
                <a:solidFill>
                  <a:srgbClr val="006600"/>
                </a:solidFill>
              </a:rPr>
              <a:t>MyJournal</a:t>
            </a:r>
            <a:r>
              <a:rPr lang="en-US" dirty="0">
                <a:solidFill>
                  <a:srgbClr val="006600"/>
                </a:solidFill>
              </a:rPr>
              <a:t> in MyPerformance that you can refer to later</a:t>
            </a:r>
          </a:p>
          <a:p>
            <a:pPr marL="174982" indent="-174982">
              <a:buFont typeface="Arial" panose="020B0604020202020204" pitchFamily="34" charset="0"/>
              <a:buChar char="•"/>
            </a:pPr>
            <a:r>
              <a:rPr lang="en-US" dirty="0">
                <a:solidFill>
                  <a:srgbClr val="006600"/>
                </a:solidFill>
              </a:rPr>
              <a:t>Notes in a calendar or spreadsheet – either for your own logging or shared with your supervisor</a:t>
            </a:r>
          </a:p>
          <a:p>
            <a:pPr marL="174982" indent="-174982">
              <a:buFont typeface="Arial" panose="020B0604020202020204" pitchFamily="34" charset="0"/>
              <a:buChar char="•"/>
            </a:pPr>
            <a:r>
              <a:rPr lang="en-US" dirty="0">
                <a:solidFill>
                  <a:srgbClr val="006600"/>
                </a:solidFill>
              </a:rPr>
              <a:t>Keeping a written or electronic log to write down and organize accomplishments (this can help you to discuss them later or when you write your own performance self-assessment</a:t>
            </a:r>
          </a:p>
          <a:p>
            <a:pPr marL="174982" indent="-174982">
              <a:buFont typeface="Arial" panose="020B0604020202020204" pitchFamily="34" charset="0"/>
              <a:buChar char="•"/>
            </a:pPr>
            <a:endParaRPr lang="en-US" dirty="0">
              <a:solidFill>
                <a:srgbClr val="006600"/>
              </a:solidFill>
            </a:endParaRPr>
          </a:p>
          <a:p>
            <a:r>
              <a:rPr lang="en-US" dirty="0">
                <a:solidFill>
                  <a:srgbClr val="006600"/>
                </a:solidFill>
              </a:rPr>
              <a:t>*Be careful about anything you write down that is accessible by management</a:t>
            </a:r>
          </a:p>
          <a:p>
            <a:pPr marL="174982" indent="-174982">
              <a:buFont typeface="Arial" panose="020B0604020202020204" pitchFamily="34" charset="0"/>
              <a:buChar char="•"/>
            </a:pPr>
            <a:r>
              <a:rPr lang="en-US" dirty="0">
                <a:solidFill>
                  <a:srgbClr val="006600"/>
                </a:solidFill>
              </a:rPr>
              <a:t>Is the </a:t>
            </a:r>
            <a:r>
              <a:rPr lang="en-US" dirty="0" err="1">
                <a:solidFill>
                  <a:srgbClr val="006600"/>
                </a:solidFill>
              </a:rPr>
              <a:t>MyJournal</a:t>
            </a:r>
            <a:r>
              <a:rPr lang="en-US" dirty="0">
                <a:solidFill>
                  <a:srgbClr val="006600"/>
                </a:solidFill>
              </a:rPr>
              <a:t> viewable by your supervisor?</a:t>
            </a:r>
          </a:p>
          <a:p>
            <a:pPr marL="174982" indent="-174982">
              <a:buFont typeface="Arial" panose="020B0604020202020204" pitchFamily="34" charset="0"/>
              <a:buChar char="•"/>
            </a:pPr>
            <a:r>
              <a:rPr lang="en-US" dirty="0">
                <a:solidFill>
                  <a:srgbClr val="006600"/>
                </a:solidFill>
              </a:rPr>
              <a:t>How can you backup this information in case it is lost?</a:t>
            </a:r>
          </a:p>
          <a:p>
            <a:endParaRPr lang="en-US" dirty="0">
              <a:solidFill>
                <a:srgbClr val="0066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006600"/>
                </a:solidFill>
              </a:rPr>
              <a:t>Frequent comments to your supervisor regarding achievement – whatever form or medium you choose – area also less likely to sound arrogant if you keep your remarks clear, concise, and to the point. Briefly relate the accomplishment(s) to your performance elements/standards, to your organizational mission or goals, or to both. How have you met or exceeded goals? Let your supervisor know not just what you’ve achieved, but why it’s important to the mission. </a:t>
            </a:r>
          </a:p>
        </p:txBody>
      </p:sp>
      <p:sp>
        <p:nvSpPr>
          <p:cNvPr id="4" name="Slide Number Placeholder 3"/>
          <p:cNvSpPr>
            <a:spLocks noGrp="1"/>
          </p:cNvSpPr>
          <p:nvPr>
            <p:ph type="sldNum" sz="quarter" idx="10"/>
          </p:nvPr>
        </p:nvSpPr>
        <p:spPr/>
        <p:txBody>
          <a:bodyPr/>
          <a:lstStyle/>
          <a:p>
            <a:fld id="{08272EAD-3098-4ABD-B139-15810BE22530}"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25930955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6600"/>
                </a:solidFill>
              </a:rPr>
              <a:t>Aside from the opportunity to share successes with your supervisor, you should also be compiling evidence to reflect your achievements throughout the year. This might be an electronic file, a physical file, or maybe a designated email account where you can send items you collect. Evidence might take the form of:</a:t>
            </a:r>
          </a:p>
          <a:p>
            <a:pPr marL="174982" indent="-174982">
              <a:buFont typeface="Arial" panose="020B0604020202020204" pitchFamily="34" charset="0"/>
              <a:buChar char="•"/>
            </a:pPr>
            <a:r>
              <a:rPr lang="en-US" dirty="0">
                <a:solidFill>
                  <a:srgbClr val="006600"/>
                </a:solidFill>
              </a:rPr>
              <a:t>Emails or letters from peers, clients, your supervisor/management, or others detailing your hard work and thanking you </a:t>
            </a:r>
          </a:p>
          <a:p>
            <a:pPr marL="174982" indent="-174982">
              <a:buFont typeface="Arial" panose="020B0604020202020204" pitchFamily="34" charset="0"/>
              <a:buChar char="•"/>
            </a:pPr>
            <a:r>
              <a:rPr lang="en-US" dirty="0">
                <a:solidFill>
                  <a:srgbClr val="006600"/>
                </a:solidFill>
              </a:rPr>
              <a:t>Notes – maybe you have a habit of jotting down your week’s tasks and accomplishments as you go</a:t>
            </a:r>
          </a:p>
          <a:p>
            <a:pPr marL="174982" indent="-174982">
              <a:buFont typeface="Arial" panose="020B0604020202020204" pitchFamily="34" charset="0"/>
              <a:buChar char="•"/>
            </a:pPr>
            <a:r>
              <a:rPr lang="en-US" dirty="0">
                <a:solidFill>
                  <a:srgbClr val="006600"/>
                </a:solidFill>
              </a:rPr>
              <a:t>Calendar or log in which you can enter important tasks and accomplishments for the week or month, either on paper or in electronic form</a:t>
            </a:r>
          </a:p>
          <a:p>
            <a:pPr marL="174982" indent="-174982">
              <a:buFont typeface="Arial" panose="020B0604020202020204" pitchFamily="34" charset="0"/>
              <a:buChar char="•"/>
            </a:pPr>
            <a:r>
              <a:rPr lang="en-US" dirty="0">
                <a:solidFill>
                  <a:srgbClr val="006600"/>
                </a:solidFill>
              </a:rPr>
              <a:t>Quotes – if a client or fellow employee says something to you about your hard work, you can write it down exactly along with the name, date, and what prompted the remark (or thank them and ask them to send it to you via email).</a:t>
            </a:r>
          </a:p>
          <a:p>
            <a:pPr marL="174982" indent="-174982">
              <a:buFont typeface="Arial" panose="020B0604020202020204" pitchFamily="34" charset="0"/>
              <a:buChar char="•"/>
            </a:pPr>
            <a:r>
              <a:rPr lang="en-US" dirty="0">
                <a:solidFill>
                  <a:srgbClr val="006600"/>
                </a:solidFill>
              </a:rPr>
              <a:t>Survey data or questionnaires – this might reflect overall quantitative data, such as the % of customers who rated you at “Very good” or higher on customer service surveys, or you may pull specific comments from surveys or questionnaires.</a:t>
            </a:r>
          </a:p>
          <a:p>
            <a:pPr marL="174982" indent="-174982">
              <a:buFont typeface="Arial" panose="020B0604020202020204" pitchFamily="34" charset="0"/>
              <a:buChar char="•"/>
            </a:pPr>
            <a:r>
              <a:rPr lang="en-US" dirty="0">
                <a:solidFill>
                  <a:srgbClr val="006600"/>
                </a:solidFill>
              </a:rPr>
              <a:t> Training or professional development: have you participated in any training, courses, or professional development? Are you scored or graded at all? Incorporating grades, scores, or instructor/mentor feedback will be a much more concrete achievement than just telling your supervisor that you completed a training.</a:t>
            </a:r>
          </a:p>
          <a:p>
            <a:pPr marL="174982" indent="-174982">
              <a:buFont typeface="Arial" panose="020B0604020202020204" pitchFamily="34" charset="0"/>
              <a:buChar char="•"/>
            </a:pPr>
            <a:r>
              <a:rPr lang="en-US" dirty="0">
                <a:solidFill>
                  <a:srgbClr val="006600"/>
                </a:solidFill>
              </a:rPr>
              <a:t>Photos --  if you’re permitted to use your camera phone at work, think about using it to document physical work accomplishments (such as reorganizing the mechanical tools storage) or events (such as a large training event you organized).</a:t>
            </a:r>
          </a:p>
          <a:p>
            <a:pPr marL="174982" indent="-174982">
              <a:buFont typeface="Arial" panose="020B0604020202020204" pitchFamily="34" charset="0"/>
              <a:buChar char="•"/>
            </a:pPr>
            <a:endParaRPr lang="en-US" dirty="0">
              <a:solidFill>
                <a:srgbClr val="006600"/>
              </a:solidFill>
            </a:endParaRPr>
          </a:p>
          <a:p>
            <a:r>
              <a:rPr lang="en-US" dirty="0">
                <a:solidFill>
                  <a:srgbClr val="006600"/>
                </a:solidFill>
              </a:rPr>
              <a:t>It is a best practice to organize this documentation by critical element, so that when it comes time to write your self-assessment at the end of the appraisal period, you can clearly link the evidence of your success to the critical elements in your performance plan.</a:t>
            </a:r>
            <a:br>
              <a:rPr lang="en-US" dirty="0">
                <a:solidFill>
                  <a:srgbClr val="006600"/>
                </a:solidFill>
              </a:rPr>
            </a:br>
            <a:endParaRPr lang="en-US" dirty="0">
              <a:solidFill>
                <a:srgbClr val="006600"/>
              </a:solidFill>
            </a:endParaRPr>
          </a:p>
          <a:p>
            <a:r>
              <a:rPr lang="en-US" dirty="0">
                <a:solidFill>
                  <a:srgbClr val="006600"/>
                </a:solidFill>
              </a:rPr>
              <a:t>Again, make sure you back up this data on a regular basis. If your file is electronic, try to store it online or in a back-up email; if you’re using a physical file, you can take photos or scan the items regularly.</a:t>
            </a:r>
          </a:p>
        </p:txBody>
      </p:sp>
      <p:sp>
        <p:nvSpPr>
          <p:cNvPr id="4" name="Slide Number Placeholder 3"/>
          <p:cNvSpPr>
            <a:spLocks noGrp="1"/>
          </p:cNvSpPr>
          <p:nvPr>
            <p:ph type="sldNum" sz="quarter" idx="10"/>
          </p:nvPr>
        </p:nvSpPr>
        <p:spPr/>
        <p:txBody>
          <a:bodyPr/>
          <a:lstStyle/>
          <a:p>
            <a:fld id="{08272EAD-3098-4ABD-B139-15810BE22530}"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28056572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err="1"/>
              <a:t>DoDI</a:t>
            </a:r>
            <a:r>
              <a:rPr lang="en-US" i="0" baseline="0" dirty="0"/>
              <a:t> </a:t>
            </a:r>
            <a:r>
              <a:rPr lang="en-US" dirty="0">
                <a:solidFill>
                  <a:srgbClr val="006600"/>
                </a:solidFill>
              </a:rPr>
              <a:t>1400.25 Volume 431 dated 04/02/2016, Section 3.4 </a:t>
            </a:r>
            <a:r>
              <a:rPr lang="en-US" b="1" dirty="0"/>
              <a:t>MONITORING PERFORMANCE. </a:t>
            </a:r>
          </a:p>
          <a:p>
            <a:pPr marL="233309" indent="-233309">
              <a:buFont typeface="+mj-lt"/>
              <a:buAutoNum type="alphaLcParenR" startAt="2"/>
            </a:pPr>
            <a:r>
              <a:rPr lang="en-US" b="1" dirty="0"/>
              <a:t>Performance Discussions. </a:t>
            </a:r>
            <a:r>
              <a:rPr lang="en-US" dirty="0"/>
              <a:t>The supervisor and employee will discuss the employee’s work performance and its link to organizational effectiveness. The discussions may consist of verbal feedback sessions, regular one-on-one meetings, or impromptu recognition or acknowledgement of performance. Supervisors or employees may initiate performance discussions at any time during the appraisal cycle to foster ongoing engagement and understanding. Performance discussions help ensure that the performance plans accurately reflect the work being evaluated. Effective communications include ongoing, constructive feedback to contribute to overall employee and organizational success. </a:t>
            </a:r>
          </a:p>
          <a:p>
            <a:pPr marL="233309" indent="-233309">
              <a:buFont typeface="+mj-lt"/>
              <a:buAutoNum type="alphaLcParenR" startAt="2"/>
            </a:pPr>
            <a:endParaRPr lang="en-US" dirty="0"/>
          </a:p>
          <a:p>
            <a:endParaRPr lang="en-US" dirty="0"/>
          </a:p>
          <a:p>
            <a:r>
              <a:rPr lang="en-US" dirty="0"/>
              <a:t>There must be at least three formal, documented performance discussions between the supervisor and employee during the appraisal period. This includes the initial performance discussion, when the performance plan and performance elements and standards are communicated to the employee; a progress review to look at how the employee is meeting expectations so far; and a final performance appraisal discussion when the rating of record is communicated to the employee.  </a:t>
            </a:r>
          </a:p>
          <a:p>
            <a:endParaRPr lang="en-US" dirty="0"/>
          </a:p>
          <a:p>
            <a:r>
              <a:rPr lang="en-US" dirty="0"/>
              <a:t>The three formal discussions are initiated by supervisors, but employees or supervisors may initiate additional performance discussions any time. You are encouraged to hold additional discussions any time you need guidance, encounter a problem or issue, feel that your performance elements or standards may not be accurately measuring your performance. You can also take advantage of discussions with your supervisor to highlight your achievements or the success of your team.</a:t>
            </a:r>
          </a:p>
        </p:txBody>
      </p:sp>
      <p:sp>
        <p:nvSpPr>
          <p:cNvPr id="4" name="Slide Number Placeholder 3"/>
          <p:cNvSpPr>
            <a:spLocks noGrp="1"/>
          </p:cNvSpPr>
          <p:nvPr>
            <p:ph type="sldNum" sz="quarter" idx="10"/>
          </p:nvPr>
        </p:nvSpPr>
        <p:spPr/>
        <p:txBody>
          <a:bodyPr/>
          <a:lstStyle/>
          <a:p>
            <a:fld id="{08272EAD-3098-4ABD-B139-15810BE22530}"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15186244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solidFill>
                  <a:srgbClr val="006600"/>
                </a:solidFill>
              </a:rPr>
              <a:t>1400.25 Volume 431 dated 04/02/2016, Section 3.4 </a:t>
            </a:r>
            <a:r>
              <a:rPr lang="en-US" sz="2400" b="1" dirty="0"/>
              <a:t>MONITORING PERFORMANCE. </a:t>
            </a:r>
          </a:p>
          <a:p>
            <a:pPr marL="233309" indent="-233309">
              <a:buFont typeface="+mj-lt"/>
              <a:buAutoNum type="alphaLcParenR" startAt="3"/>
            </a:pPr>
            <a:r>
              <a:rPr lang="en-US" b="1" dirty="0"/>
              <a:t>Progress Reviews. </a:t>
            </a:r>
            <a:r>
              <a:rPr lang="en-US" dirty="0"/>
              <a:t>Progress reviews may only be initiated by supervisors. They are performance discussions that must be documented in the MyPerformance appraisal tool. While employees must have at least one documented progress review, providing additional progress reviews throughout the appraisal cycle is encouraged. Employees are not given a performance narrative or performance element ratings on progress reviews. The supervisor and employee should engage in meaningful communications throughout the appraisal cycle to review and convey: </a:t>
            </a:r>
          </a:p>
          <a:p>
            <a:pPr marL="699927" lvl="1" indent="-233309">
              <a:buFont typeface="+mj-lt"/>
              <a:buAutoNum type="arabicParenR"/>
            </a:pPr>
            <a:r>
              <a:rPr lang="en-US" dirty="0"/>
              <a:t>Organizational goals and priorities. </a:t>
            </a:r>
          </a:p>
          <a:p>
            <a:pPr marL="699927" lvl="1" indent="-233309">
              <a:buFont typeface="+mj-lt"/>
              <a:buAutoNum type="arabicParenR"/>
            </a:pPr>
            <a:r>
              <a:rPr lang="en-US" dirty="0"/>
              <a:t>Performance elements and standards, including ensuring the performance plan accurately reflects the work being evaluated. </a:t>
            </a:r>
          </a:p>
          <a:p>
            <a:pPr marL="699927" lvl="1" indent="-233309">
              <a:buFont typeface="+mj-lt"/>
              <a:buAutoNum type="arabicParenR"/>
            </a:pPr>
            <a:r>
              <a:rPr lang="en-US" dirty="0"/>
              <a:t>Supervisor’s expectations. </a:t>
            </a:r>
          </a:p>
          <a:p>
            <a:pPr marL="699927" lvl="1" indent="-233309">
              <a:buFont typeface="+mj-lt"/>
              <a:buAutoNum type="arabicParenR"/>
            </a:pPr>
            <a:r>
              <a:rPr lang="en-US" dirty="0"/>
              <a:t>Employee’s accomplishments and contributions. </a:t>
            </a:r>
          </a:p>
          <a:p>
            <a:pPr marL="699927" lvl="1" indent="-233309">
              <a:buFont typeface="+mj-lt"/>
              <a:buAutoNum type="arabicParenR"/>
            </a:pPr>
            <a:r>
              <a:rPr lang="en-US" dirty="0"/>
              <a:t>Employee’s level of performance, including any areas that need improvement. </a:t>
            </a:r>
          </a:p>
          <a:p>
            <a:pPr marL="699927" lvl="1" indent="-233309">
              <a:buFont typeface="+mj-lt"/>
              <a:buAutoNum type="arabicParenR"/>
            </a:pPr>
            <a:r>
              <a:rPr lang="en-US" dirty="0"/>
              <a:t>Barriers to success. </a:t>
            </a:r>
          </a:p>
          <a:p>
            <a:pPr marL="699927" lvl="1" indent="-233309">
              <a:buFont typeface="+mj-lt"/>
              <a:buAutoNum type="arabicParenR"/>
            </a:pPr>
            <a:r>
              <a:rPr lang="en-US" dirty="0"/>
              <a:t>Employee’s developmental needs and career goals. </a:t>
            </a:r>
            <a:endParaRPr lang="en-US" sz="2400" dirty="0"/>
          </a:p>
          <a:p>
            <a:endParaRPr lang="en-US" sz="2400" dirty="0"/>
          </a:p>
          <a:p>
            <a:endParaRPr lang="en-US" sz="2400" dirty="0"/>
          </a:p>
          <a:p>
            <a:r>
              <a:rPr lang="en-US" sz="2400" dirty="0"/>
              <a:t>The formal progress review is initiated by your supervisor. The purpose is engagement between the supervisor and employee regarding progress on the employee’s performance plan, including:</a:t>
            </a:r>
          </a:p>
          <a:p>
            <a:pPr marL="466618" indent="-466618">
              <a:buFont typeface="+mj-lt"/>
              <a:buAutoNum type="arabicParenR"/>
            </a:pPr>
            <a:r>
              <a:rPr lang="en-US" sz="2400" u="sng" dirty="0"/>
              <a:t>Organizational goals and priorities</a:t>
            </a:r>
            <a:r>
              <a:rPr lang="en-US" sz="2400" dirty="0"/>
              <a:t>: Your supervisor should reiterate how your work supports the mission, and may need to clarify or update mission objectives. Perhaps you or your supervisor has new ideas for projects or methods that would further serve the mission?</a:t>
            </a:r>
          </a:p>
          <a:p>
            <a:pPr marL="466618" indent="-466618">
              <a:buFont typeface="+mj-lt"/>
              <a:buAutoNum type="arabicParenR"/>
            </a:pPr>
            <a:r>
              <a:rPr lang="en-US" sz="2400" u="sng" dirty="0"/>
              <a:t>Performance elements and standards</a:t>
            </a:r>
            <a:r>
              <a:rPr lang="en-US" sz="2400" dirty="0"/>
              <a:t>: How well does your supervisor feel you are meeting the performance elements and standards in your performance plan? How well do you feel you’re meeting them? Do they still seem like appropriate measures for your work?</a:t>
            </a:r>
          </a:p>
          <a:p>
            <a:pPr marL="466618" indent="-466618">
              <a:buFont typeface="+mj-lt"/>
              <a:buAutoNum type="arabicParenR"/>
            </a:pPr>
            <a:r>
              <a:rPr lang="en-US" sz="2400" u="sng" dirty="0"/>
              <a:t>Supervisor’s expectations</a:t>
            </a:r>
            <a:r>
              <a:rPr lang="en-US" sz="2400" dirty="0"/>
              <a:t>: Does your understanding of what’s expected of your work match that of your supervisor? Check in and make sure that you clearly understand all of these expectations, especially as deadlines and projects loom.</a:t>
            </a:r>
          </a:p>
          <a:p>
            <a:pPr marL="466618" indent="-466618">
              <a:buFont typeface="+mj-lt"/>
              <a:buAutoNum type="arabicParenR"/>
            </a:pPr>
            <a:r>
              <a:rPr lang="en-US" sz="2400" u="sng" dirty="0"/>
              <a:t>Accomplishments and contributions</a:t>
            </a:r>
            <a:r>
              <a:rPr lang="en-US" sz="2400" dirty="0"/>
              <a:t>: What are some of your major accomplishments so far? Your supervisor should have an idea, but be prepared to list and describe what you feel are your most important contributions and how they connect to the mission.</a:t>
            </a:r>
          </a:p>
          <a:p>
            <a:pPr marL="466618" indent="-466618">
              <a:buFont typeface="+mj-lt"/>
              <a:buAutoNum type="arabicParenR"/>
            </a:pPr>
            <a:r>
              <a:rPr lang="en-US" sz="2400" u="sng" dirty="0"/>
              <a:t>Level of performance</a:t>
            </a:r>
            <a:r>
              <a:rPr lang="en-US" sz="2400" dirty="0"/>
              <a:t>: Though no rating is assigned during the progress review, how well does your supervisor think you are doing currently? At least “Fully Successful”? Is there anything that he or she feels may warrant an “Unacceptable”, or anything in the remainder of the appraisal period that would warrant an “Unacceptable”? Is there anything your supervisor feels you can improve on?</a:t>
            </a:r>
          </a:p>
          <a:p>
            <a:pPr marL="466618" indent="-466618">
              <a:buFont typeface="+mj-lt"/>
              <a:buAutoNum type="arabicParenR"/>
            </a:pPr>
            <a:r>
              <a:rPr lang="en-US" sz="2400" u="sng" dirty="0"/>
              <a:t>Barriers to success</a:t>
            </a:r>
            <a:r>
              <a:rPr lang="en-US" sz="2400" dirty="0"/>
              <a:t>: Is there anything outside of your immediate control that is hampering your performance, or that may be an upcoming problem? If so, what can your supervisor do to minimize the impact? Might your performance elements/standards have to shift?</a:t>
            </a:r>
          </a:p>
          <a:p>
            <a:pPr marL="466618" indent="-466618">
              <a:buFont typeface="+mj-lt"/>
              <a:buAutoNum type="arabicParenR"/>
            </a:pPr>
            <a:r>
              <a:rPr lang="en-US" sz="2400" u="sng" dirty="0"/>
              <a:t>Developmental needs/Career goals</a:t>
            </a:r>
            <a:r>
              <a:rPr lang="en-US" sz="2400" dirty="0"/>
              <a:t>: if assigned or asked to complete training, how has your progress been? Are there any developmental or training opportunities you can begin now? If you’ve completed or are currently training, how can your supervisor support you in practicing new skills and knowledge?</a:t>
            </a:r>
          </a:p>
          <a:p>
            <a:pPr marL="466618" indent="-466618">
              <a:buFont typeface="+mj-lt"/>
              <a:buAutoNum type="arabicParenR"/>
            </a:pPr>
            <a:endParaRPr lang="en-US" sz="2400" dirty="0"/>
          </a:p>
          <a:p>
            <a:r>
              <a:rPr lang="en-US" sz="2400" dirty="0"/>
              <a:t>Although no rating or narrative is assigned during progress reviews, you should walk away with a general understanding of how you would be rated today, if today was the end of the appraisal period.</a:t>
            </a:r>
          </a:p>
        </p:txBody>
      </p:sp>
      <p:sp>
        <p:nvSpPr>
          <p:cNvPr id="4" name="Slide Number Placeholder 3"/>
          <p:cNvSpPr>
            <a:spLocks noGrp="1"/>
          </p:cNvSpPr>
          <p:nvPr>
            <p:ph type="sldNum" sz="quarter" idx="10"/>
          </p:nvPr>
        </p:nvSpPr>
        <p:spPr/>
        <p:txBody>
          <a:bodyPr/>
          <a:lstStyle/>
          <a:p>
            <a:fld id="{08272EAD-3098-4ABD-B139-15810BE22530}"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23016423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You should plan for and take your progress review seriously, but if you and your supervisor have been communicating regularly, there shouldn’t be any surprises.</a:t>
            </a:r>
          </a:p>
          <a:p>
            <a:endParaRPr lang="en-US" sz="2400" dirty="0"/>
          </a:p>
          <a:p>
            <a:r>
              <a:rPr lang="en-US" sz="2400" dirty="0"/>
              <a:t>Make sure you know what’s in your performance plan thoroughly – how are expectations of your performance spelled out in the elements and standards? How do they relate to the organization mission and DoD values? Honestly examine the performance elements and standards: where are you doing well? List specific examples or evidence of your high performance. How have you communicated your achievements to your supervisor? </a:t>
            </a:r>
          </a:p>
          <a:p>
            <a:endParaRPr lang="en-US" sz="2400" dirty="0"/>
          </a:p>
          <a:p>
            <a:r>
              <a:rPr lang="en-US" sz="2400" dirty="0"/>
              <a:t>Is there an area that you are not performing as well in? Why? Maybe you have already received feedback on an issue or two, maybe you haven’t, but most employees have some room for improvement or development. By anticipating criticism you are likely to receive from your supervisor, you can be prepared to discuss potential solutions. Being able to hear and accept constructive criticism also demonstrates a positive, collaborative attitude and a willingness to improve. </a:t>
            </a:r>
          </a:p>
          <a:p>
            <a:endParaRPr lang="en-US" sz="2400" dirty="0"/>
          </a:p>
          <a:p>
            <a:r>
              <a:rPr lang="en-US" sz="2400" dirty="0"/>
              <a:t>You may also need to use this time to discuss barriers to your or your team’s success. You might discuss a barrier that has already been resolved, providing more evidence of successful performance. You may have a current or anticipated issue that you need to discuss with your boss, enabling you to give ideas for solving the issue or collaborating with your supervisor to come up with solutions. Barriers might also mean that you feel your current performance elements and standards are no longer achievable in the given timeframe, and should be adjusted.</a:t>
            </a:r>
          </a:p>
          <a:p>
            <a:endParaRPr lang="en-US" sz="2400" dirty="0"/>
          </a:p>
          <a:p>
            <a:r>
              <a:rPr lang="en-US" sz="2400" dirty="0"/>
              <a:t>Discussing the future means looking ahead, to the rest of the appraisal period or towards more long-term goals and plans. What additional accomplishments do you hope to achieve this year? In the next few years? Will you need additional training or education, now or in the future? </a:t>
            </a:r>
          </a:p>
        </p:txBody>
      </p:sp>
      <p:sp>
        <p:nvSpPr>
          <p:cNvPr id="4" name="Slide Number Placeholder 3"/>
          <p:cNvSpPr>
            <a:spLocks noGrp="1"/>
          </p:cNvSpPr>
          <p:nvPr>
            <p:ph type="sldNum" sz="quarter" idx="10"/>
          </p:nvPr>
        </p:nvSpPr>
        <p:spPr/>
        <p:txBody>
          <a:bodyPr/>
          <a:lstStyle/>
          <a:p>
            <a:fld id="{08272EAD-3098-4ABD-B139-15810BE22530}"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22739531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MyJournal</a:t>
            </a:r>
            <a:r>
              <a:rPr lang="en-US" baseline="0" dirty="0"/>
              <a:t> function</a:t>
            </a:r>
            <a:endParaRPr lang="en-US" dirty="0"/>
          </a:p>
        </p:txBody>
      </p:sp>
      <p:sp>
        <p:nvSpPr>
          <p:cNvPr id="4" name="Slide Number Placeholder 3"/>
          <p:cNvSpPr>
            <a:spLocks noGrp="1"/>
          </p:cNvSpPr>
          <p:nvPr>
            <p:ph type="sldNum" sz="quarter" idx="10"/>
          </p:nvPr>
        </p:nvSpPr>
        <p:spPr/>
        <p:txBody>
          <a:bodyPr/>
          <a:lstStyle/>
          <a:p>
            <a:fld id="{08272EAD-3098-4ABD-B139-15810BE22530}"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32574443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Progress review information will be entered in this tab.</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272EAD-3098-4ABD-B139-15810BE225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156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Upon</a:t>
            </a:r>
            <a:r>
              <a:rPr lang="en-US" baseline="0" dirty="0"/>
              <a:t> completion of this module, you will be able to:</a:t>
            </a:r>
          </a:p>
          <a:p>
            <a:endParaRPr lang="en-US" baseline="0" dirty="0"/>
          </a:p>
          <a:p>
            <a:pPr marL="349964" lvl="1" indent="-349964" defTabSz="933237">
              <a:buFont typeface="Arial" panose="020B0604020202020204" pitchFamily="34" charset="0"/>
              <a:buChar char="•"/>
              <a:defRPr/>
            </a:pPr>
            <a:r>
              <a:rPr lang="en-US" sz="2000" dirty="0"/>
              <a:t>Define the “performance plan” and recognize what it needs to include</a:t>
            </a:r>
            <a:r>
              <a:rPr lang="en-US" dirty="0"/>
              <a:t>.</a:t>
            </a:r>
          </a:p>
          <a:p>
            <a:pPr marL="349964" lvl="1" indent="-349964" defTabSz="933237">
              <a:buFont typeface="Arial" panose="020B0604020202020204" pitchFamily="34" charset="0"/>
              <a:buChar char="•"/>
              <a:defRPr/>
            </a:pPr>
            <a:r>
              <a:rPr lang="en-US" dirty="0">
                <a:solidFill>
                  <a:schemeClr val="tx1">
                    <a:lumMod val="65000"/>
                    <a:lumOff val="35000"/>
                  </a:schemeClr>
                </a:solidFill>
              </a:rPr>
              <a:t>Differentiate between “performance elements” and “performance standards.”</a:t>
            </a:r>
          </a:p>
          <a:p>
            <a:pPr marL="349964" lvl="1" indent="-349964" defTabSz="933237">
              <a:buFont typeface="Arial" panose="020B0604020202020204" pitchFamily="34" charset="0"/>
              <a:buChar char="•"/>
              <a:defRPr/>
            </a:pPr>
            <a:r>
              <a:rPr lang="en-US" dirty="0">
                <a:solidFill>
                  <a:schemeClr val="tx1">
                    <a:lumMod val="65000"/>
                    <a:lumOff val="35000"/>
                  </a:schemeClr>
                </a:solidFill>
              </a:rPr>
              <a:t>Recognize and employ</a:t>
            </a:r>
            <a:r>
              <a:rPr lang="en-US" baseline="0" dirty="0">
                <a:solidFill>
                  <a:schemeClr val="tx1">
                    <a:lumMod val="65000"/>
                    <a:lumOff val="35000"/>
                  </a:schemeClr>
                </a:solidFill>
              </a:rPr>
              <a:t> multiple methods for capturing and communicating success over the course of the appraisal period.</a:t>
            </a:r>
          </a:p>
          <a:p>
            <a:pPr marL="349964" lvl="1" indent="-349964" defTabSz="933237">
              <a:buFont typeface="Arial" panose="020B0604020202020204" pitchFamily="34" charset="0"/>
              <a:buChar char="•"/>
              <a:defRPr/>
            </a:pPr>
            <a:r>
              <a:rPr lang="en-US" baseline="0" dirty="0">
                <a:solidFill>
                  <a:schemeClr val="tx1">
                    <a:lumMod val="65000"/>
                    <a:lumOff val="35000"/>
                  </a:schemeClr>
                </a:solidFill>
              </a:rPr>
              <a:t>Develop an effective self-assessment.</a:t>
            </a:r>
          </a:p>
          <a:p>
            <a:pPr marL="349964" lvl="1" indent="-349964" defTabSz="933237">
              <a:buFont typeface="Arial" panose="020B0604020202020204" pitchFamily="34" charset="0"/>
              <a:buChar char="•"/>
              <a:defRPr/>
            </a:pPr>
            <a:r>
              <a:rPr lang="en-US" baseline="0" dirty="0">
                <a:solidFill>
                  <a:schemeClr val="tx1">
                    <a:lumMod val="65000"/>
                    <a:lumOff val="35000"/>
                  </a:schemeClr>
                </a:solidFill>
              </a:rPr>
              <a:t>Explain how the rating of record is determined and how it affects the employee.</a:t>
            </a:r>
            <a:endParaRPr lang="en-US" dirty="0">
              <a:solidFill>
                <a:srgbClr val="0645AD"/>
              </a:solidFill>
            </a:endParaRPr>
          </a:p>
          <a:p>
            <a:pPr marL="349964" lvl="1" indent="-349964" defTabSz="933237">
              <a:buFont typeface="Arial" panose="020B0604020202020204" pitchFamily="34" charset="0"/>
              <a:buChar char="•"/>
              <a:defRPr/>
            </a:pPr>
            <a:endParaRPr lang="en-US" dirty="0"/>
          </a:p>
          <a:p>
            <a:pPr marL="349964" lvl="1" indent="-349964" defTabSz="933237">
              <a:buFont typeface="Arial" panose="020B0604020202020204" pitchFamily="34" charset="0"/>
              <a:buChar char="•"/>
              <a:defRPr/>
            </a:pPr>
            <a:endParaRPr lang="en-US" baseline="0" dirty="0"/>
          </a:p>
          <a:p>
            <a:pPr marL="0" lvl="1" defTabSz="933237">
              <a:defRPr/>
            </a:pPr>
            <a:endParaRPr lang="en-US" dirty="0"/>
          </a:p>
        </p:txBody>
      </p:sp>
      <p:sp>
        <p:nvSpPr>
          <p:cNvPr id="4" name="Slide Number Placeholder 3"/>
          <p:cNvSpPr>
            <a:spLocks noGrp="1"/>
          </p:cNvSpPr>
          <p:nvPr>
            <p:ph type="sldNum" sz="quarter" idx="10"/>
          </p:nvPr>
        </p:nvSpPr>
        <p:spPr/>
        <p:txBody>
          <a:bodyPr/>
          <a:lstStyle/>
          <a:p>
            <a:fld id="{08272EAD-3098-4ABD-B139-15810BE22530}" type="slidenum">
              <a:rPr lang="en-US" smtClean="0"/>
              <a:t>6</a:t>
            </a:fld>
            <a:endParaRPr lang="en-US"/>
          </a:p>
        </p:txBody>
      </p:sp>
    </p:spTree>
    <p:extLst>
      <p:ext uri="{BB962C8B-B14F-4D97-AF65-F5344CB8AC3E}">
        <p14:creationId xmlns:p14="http://schemas.microsoft.com/office/powerpoint/2010/main" val="7598254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a:t>
            </a:r>
            <a:r>
              <a:rPr lang="en-US" baseline="0" dirty="0" err="1"/>
              <a:t>MyJournal</a:t>
            </a:r>
            <a:r>
              <a:rPr lang="en-US" baseline="0" dirty="0"/>
              <a:t> function is accessible from the MyPerformance home page.</a:t>
            </a:r>
          </a:p>
          <a:p>
            <a:r>
              <a:rPr lang="en-US" baseline="0" dirty="0"/>
              <a:t>Click “Save” to save your entry.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272EAD-3098-4ABD-B139-15810BE225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60116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between the beginning</a:t>
            </a:r>
            <a:r>
              <a:rPr lang="en-US" baseline="0" dirty="0"/>
              <a:t> of the appraisal period and the final performance review, Locals can help their members by:</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solidFill>
                  <a:schemeClr val="tx1">
                    <a:lumMod val="75000"/>
                    <a:lumOff val="25000"/>
                  </a:schemeClr>
                </a:solidFill>
              </a:rPr>
              <a:t>Reminding members to continue documenting achievements throughout the appraisal</a:t>
            </a:r>
            <a:r>
              <a:rPr lang="en-US" sz="1200" baseline="0" dirty="0">
                <a:solidFill>
                  <a:schemeClr val="tx1">
                    <a:lumMod val="75000"/>
                    <a:lumOff val="25000"/>
                  </a:schemeClr>
                </a:solidFill>
              </a:rPr>
              <a:t> period</a:t>
            </a:r>
            <a:endParaRPr lang="en-US" sz="1200" dirty="0">
              <a:solidFill>
                <a:schemeClr val="tx1">
                  <a:lumMod val="75000"/>
                  <a:lumOff val="25000"/>
                </a:schemeClr>
              </a:solidFill>
            </a:endParaRPr>
          </a:p>
          <a:p>
            <a:pPr marL="171450" indent="-171450">
              <a:spcAft>
                <a:spcPts val="600"/>
              </a:spcAft>
              <a:buFont typeface="Arial" panose="020B0604020202020204" pitchFamily="34" charset="0"/>
              <a:buChar char="•"/>
            </a:pPr>
            <a:r>
              <a:rPr lang="en-US" sz="1200" dirty="0">
                <a:solidFill>
                  <a:schemeClr val="tx1">
                    <a:lumMod val="75000"/>
                    <a:lumOff val="25000"/>
                  </a:schemeClr>
                </a:solidFill>
              </a:rPr>
              <a:t>Reminding members of upcoming performance-related</a:t>
            </a:r>
            <a:r>
              <a:rPr lang="en-US" sz="1200" baseline="0" dirty="0">
                <a:solidFill>
                  <a:schemeClr val="tx1">
                    <a:lumMod val="75000"/>
                    <a:lumOff val="25000"/>
                  </a:schemeClr>
                </a:solidFill>
              </a:rPr>
              <a:t> events (e.g. their </a:t>
            </a:r>
            <a:r>
              <a:rPr lang="en-US" sz="1200" dirty="0">
                <a:solidFill>
                  <a:schemeClr val="tx1">
                    <a:lumMod val="75000"/>
                    <a:lumOff val="25000"/>
                  </a:schemeClr>
                </a:solidFill>
              </a:rPr>
              <a:t>Progress Review) and how to prepare</a:t>
            </a:r>
          </a:p>
          <a:p>
            <a:pPr marL="0" indent="0">
              <a:spcAft>
                <a:spcPts val="600"/>
              </a:spcAft>
              <a:buFont typeface="Arial" panose="020B0604020202020204" pitchFamily="34" charset="0"/>
              <a:buNone/>
            </a:pPr>
            <a:endParaRPr lang="en-US" sz="1200" dirty="0">
              <a:solidFill>
                <a:schemeClr val="tx1">
                  <a:lumMod val="75000"/>
                  <a:lumOff val="25000"/>
                </a:schemeClr>
              </a:solidFill>
            </a:endParaRPr>
          </a:p>
          <a:p>
            <a:endParaRPr lang="en-US" dirty="0"/>
          </a:p>
        </p:txBody>
      </p:sp>
      <p:sp>
        <p:nvSpPr>
          <p:cNvPr id="4" name="Slide Number Placeholder 3"/>
          <p:cNvSpPr>
            <a:spLocks noGrp="1"/>
          </p:cNvSpPr>
          <p:nvPr>
            <p:ph type="sldNum" sz="quarter" idx="10"/>
          </p:nvPr>
        </p:nvSpPr>
        <p:spPr/>
        <p:txBody>
          <a:bodyPr/>
          <a:lstStyle/>
          <a:p>
            <a:fld id="{08272EAD-3098-4ABD-B139-15810BE22530}"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34526410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sym typeface="Wingdings" panose="05000000000000000000" pitchFamily="2" charset="2"/>
              </a:rPr>
              <a:t>As New Beginnings rolls out, are supervisors fulfilling their monitoring duties by meeting with each employee at least three times per appraisal cycle? Why or why not? What are the consequences when supervisors do not fulfill this duty?</a:t>
            </a:r>
          </a:p>
        </p:txBody>
      </p:sp>
      <p:sp>
        <p:nvSpPr>
          <p:cNvPr id="4" name="Slide Number Placeholder 3"/>
          <p:cNvSpPr>
            <a:spLocks noGrp="1"/>
          </p:cNvSpPr>
          <p:nvPr>
            <p:ph type="sldNum" sz="quarter" idx="10"/>
          </p:nvPr>
        </p:nvSpPr>
        <p:spPr/>
        <p:txBody>
          <a:bodyPr/>
          <a:lstStyle/>
          <a:p>
            <a:fld id="{08272EAD-3098-4ABD-B139-15810BE22530}"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37817676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There should be clear guidelines for what supervisor documentation looks like. How are performance discussions documented? How is other, non-formal communication documented throughout the year?</a:t>
            </a:r>
            <a:endParaRPr lang="en-US" dirty="0"/>
          </a:p>
        </p:txBody>
      </p:sp>
      <p:sp>
        <p:nvSpPr>
          <p:cNvPr id="4" name="Slide Number Placeholder 3"/>
          <p:cNvSpPr>
            <a:spLocks noGrp="1"/>
          </p:cNvSpPr>
          <p:nvPr>
            <p:ph type="sldNum" sz="quarter" idx="10"/>
          </p:nvPr>
        </p:nvSpPr>
        <p:spPr/>
        <p:txBody>
          <a:bodyPr/>
          <a:lstStyle/>
          <a:p>
            <a:fld id="{08272EAD-3098-4ABD-B139-15810BE22530}"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15474964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baseline="0" dirty="0"/>
          </a:p>
          <a:p>
            <a:pPr marL="0" indent="0">
              <a:buNone/>
            </a:pPr>
            <a:r>
              <a:rPr lang="en-US" sz="1200" dirty="0" err="1">
                <a:solidFill>
                  <a:schemeClr val="accent5">
                    <a:lumMod val="75000"/>
                  </a:schemeClr>
                </a:solidFill>
              </a:rPr>
              <a:t>DoDI</a:t>
            </a:r>
            <a:r>
              <a:rPr lang="en-US" sz="1200" dirty="0">
                <a:solidFill>
                  <a:schemeClr val="accent5">
                    <a:lumMod val="75000"/>
                  </a:schemeClr>
                </a:solidFill>
              </a:rPr>
              <a:t> 1400.25 Volume 431, Section 3.2:</a:t>
            </a:r>
          </a:p>
          <a:p>
            <a:pPr marL="0" indent="0">
              <a:buNone/>
            </a:pPr>
            <a:r>
              <a:rPr lang="en-US" sz="1200" b="1" dirty="0">
                <a:solidFill>
                  <a:schemeClr val="accent5">
                    <a:lumMod val="75000"/>
                  </a:schemeClr>
                </a:solidFill>
              </a:rPr>
              <a:t>e. Performance Discussions. </a:t>
            </a:r>
            <a:r>
              <a:rPr lang="en-US" sz="1200" dirty="0">
                <a:solidFill>
                  <a:schemeClr val="accent5">
                    <a:lumMod val="75000"/>
                  </a:schemeClr>
                </a:solidFill>
              </a:rPr>
              <a:t>To foster a culture of high performance, supervisors and employees should engage in two-way performance feedback throughout the appraisal cycle.  Supervisors are required to hold a minimum of three formal documented performance discussions during the appraisal cycle. These required discussions will include the initial performance plan meeting to discuss performance expectations, one progress review, and the final performance appraisal discussion to communicate the rating of record. Additional progress reviews are highly encouraged throughout the appraisal cycle.</a:t>
            </a:r>
          </a:p>
          <a:p>
            <a:endParaRPr lang="en-US" i="0" dirty="0"/>
          </a:p>
          <a:p>
            <a:pPr marL="0" indent="0">
              <a:spcBef>
                <a:spcPts val="800"/>
              </a:spcBef>
              <a:buFont typeface="Arial" panose="020B0604020202020204" pitchFamily="34" charset="0"/>
              <a:buNone/>
            </a:pPr>
            <a:r>
              <a:rPr lang="en-US" sz="1200" b="1" dirty="0">
                <a:solidFill>
                  <a:prstClr val="black"/>
                </a:solidFill>
              </a:rPr>
              <a:t>FSED NOTE:  </a:t>
            </a:r>
            <a:r>
              <a:rPr lang="en-US" sz="1200" b="0" dirty="0">
                <a:solidFill>
                  <a:prstClr val="black"/>
                </a:solidFill>
              </a:rPr>
              <a:t>Section e. provides for a minimum of three formal documented performance discussions.  While this number may be sufficient, care should be exercised to ensure that in time, the initial discussion and the final discussion do not migrate into a single event.  The union may also want more formal discussions per rating cycle to ensure sufficient opportunity exists for employees to improve their performance before the rating period ends.  These could occur as formal documented meetings or some form of informal discussion which is not documented.  </a:t>
            </a:r>
          </a:p>
          <a:p>
            <a:pPr marL="0" indent="0">
              <a:spcBef>
                <a:spcPts val="800"/>
              </a:spcBef>
              <a:buFont typeface="Arial" panose="020B0604020202020204" pitchFamily="34" charset="0"/>
              <a:buNone/>
            </a:pPr>
            <a:r>
              <a:rPr lang="en-US" sz="1200" b="0" dirty="0">
                <a:solidFill>
                  <a:prstClr val="black"/>
                </a:solidFill>
              </a:rPr>
              <a:t>A proposal that identifies a time frame in which these meetings are to be held would be appropriate and negotiable.  If additional formal documented meetings are desired, the number of those meetings and the time frame they are expected should be included in the proposal.</a:t>
            </a:r>
          </a:p>
          <a:p>
            <a:pPr marL="0" indent="0">
              <a:spcBef>
                <a:spcPts val="800"/>
              </a:spcBef>
              <a:buFont typeface="Arial" panose="020B0604020202020204" pitchFamily="34" charset="0"/>
              <a:buNone/>
            </a:pPr>
            <a:r>
              <a:rPr lang="en-US" sz="1200" b="0" dirty="0">
                <a:solidFill>
                  <a:prstClr val="black"/>
                </a:solidFill>
              </a:rPr>
              <a:t>An alternative that dictates the timing of the performance review meeting(s) may also be based on allowing such a meeting to be held at the discretion of the rater and/or the employee if either believes the employee’s performance is suspected of falling below expectations.</a:t>
            </a:r>
          </a:p>
          <a:p>
            <a:pPr marL="0" indent="0">
              <a:spcBef>
                <a:spcPts val="800"/>
              </a:spcBef>
              <a:buFont typeface="Arial" panose="020B0604020202020204" pitchFamily="34" charset="0"/>
              <a:buNone/>
            </a:pPr>
            <a:r>
              <a:rPr lang="en-US" sz="1200" b="0" dirty="0">
                <a:solidFill>
                  <a:prstClr val="black"/>
                </a:solidFill>
              </a:rPr>
              <a:t>The intent of these meetings are to provide for discussion between the rater and the employee before the need for a Performance Improvement Plan (PIP) and to acknowledge when employees are performing at an acceptable or higher level.</a:t>
            </a:r>
          </a:p>
          <a:p>
            <a:pPr marL="0" indent="0">
              <a:spcBef>
                <a:spcPts val="800"/>
              </a:spcBef>
              <a:buFont typeface="Arial" panose="020B0604020202020204" pitchFamily="34" charset="0"/>
              <a:buNone/>
            </a:pPr>
            <a:r>
              <a:rPr lang="en-US" sz="1200" b="0" dirty="0">
                <a:solidFill>
                  <a:prstClr val="black"/>
                </a:solidFill>
              </a:rPr>
              <a:t>Informal discussions should be encouraged and care exercised in not diminishing the informal meetings for the sake of formal meetings.  While we are guarded that informal performance meetings may ultimately end up as post documented formal meetings brought up and used in cases where employees are now faced with a performance based action, AFGE wants to ensure that the informal discussions should occur in a manner that supports helping a poor performing employee improve before the need for a formal performance action is required.  </a:t>
            </a:r>
          </a:p>
          <a:p>
            <a:pPr marL="0" indent="0">
              <a:spcBef>
                <a:spcPts val="800"/>
              </a:spcBef>
              <a:buFont typeface="Arial" panose="020B0604020202020204" pitchFamily="34" charset="0"/>
              <a:buNone/>
            </a:pPr>
            <a:r>
              <a:rPr lang="en-US" sz="1200" b="0" dirty="0">
                <a:solidFill>
                  <a:prstClr val="black"/>
                </a:solidFill>
              </a:rPr>
              <a:t>It is therefore important to keep proposals concerning “formal performance meetings” separate from “informal performance meetings or discussions”.</a:t>
            </a:r>
          </a:p>
        </p:txBody>
      </p:sp>
      <p:sp>
        <p:nvSpPr>
          <p:cNvPr id="4" name="Slide Number Placeholder 3"/>
          <p:cNvSpPr>
            <a:spLocks noGrp="1"/>
          </p:cNvSpPr>
          <p:nvPr>
            <p:ph type="sldNum" sz="quarter" idx="10"/>
          </p:nvPr>
        </p:nvSpPr>
        <p:spPr/>
        <p:txBody>
          <a:bodyPr/>
          <a:lstStyle/>
          <a:p>
            <a:fld id="{08272EAD-3098-4ABD-B139-15810BE22530}"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34590224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err="1">
                <a:solidFill>
                  <a:srgbClr val="2F5597"/>
                </a:solidFill>
              </a:rPr>
              <a:t>DoDI</a:t>
            </a:r>
            <a:r>
              <a:rPr lang="en-US" sz="1200" dirty="0">
                <a:solidFill>
                  <a:srgbClr val="2F5597"/>
                </a:solidFill>
              </a:rPr>
              <a:t> 1400.25 Volume 431, Section 3.3, PLANNING PERFORMANCE:</a:t>
            </a:r>
          </a:p>
          <a:p>
            <a:pPr marL="0" indent="0">
              <a:buNone/>
            </a:pPr>
            <a:r>
              <a:rPr lang="en-US" sz="1200" b="1" dirty="0">
                <a:solidFill>
                  <a:srgbClr val="2F5597"/>
                </a:solidFill>
              </a:rPr>
              <a:t>d. Developing and Communicating Performance Expectations.</a:t>
            </a:r>
            <a:r>
              <a:rPr lang="en-US" sz="1200" dirty="0">
                <a:solidFill>
                  <a:srgbClr val="2F5597"/>
                </a:solidFill>
              </a:rPr>
              <a:t> Written performance plans must be developed and approved by supervisors, clearly communicated to employees, and acknowledged by employees. </a:t>
            </a:r>
          </a:p>
          <a:p>
            <a:pPr marL="342900" indent="-342900">
              <a:buFont typeface="+mj-lt"/>
              <a:buAutoNum type="arabicParenR"/>
            </a:pPr>
            <a:r>
              <a:rPr lang="en-US" sz="1200" dirty="0">
                <a:solidFill>
                  <a:srgbClr val="2F5597"/>
                </a:solidFill>
              </a:rPr>
              <a:t>Normally within 30 days of the beginning of each appraisal cycle, supervisors and employees should discuss performance goals for the upcoming cycle. Supervisors must allow employees the opportunity to provide input into their performance elements and standards. </a:t>
            </a:r>
          </a:p>
          <a:p>
            <a:pPr marL="342900" indent="-342900">
              <a:buFont typeface="+mj-lt"/>
              <a:buAutoNum type="arabicParenR"/>
            </a:pPr>
            <a:r>
              <a:rPr lang="en-US" sz="1200" dirty="0">
                <a:solidFill>
                  <a:srgbClr val="2F5597"/>
                </a:solidFill>
              </a:rPr>
              <a:t>While employees have the opportunity to provide input into their performance plans, supervisors must develop and approve the performance elements and standards. </a:t>
            </a:r>
          </a:p>
          <a:p>
            <a:pPr marL="342900" indent="-342900">
              <a:buFont typeface="+mj-lt"/>
              <a:buAutoNum type="arabicParenR"/>
            </a:pPr>
            <a:r>
              <a:rPr lang="en-US" sz="1200" dirty="0">
                <a:solidFill>
                  <a:srgbClr val="2F5597"/>
                </a:solidFill>
              </a:rPr>
              <a:t>Supervisors must communicate each approved performance plan and how the performance expectations link to any organizational goals with their employees. This also provides an opportunity for the supervisor and employee to achieve a common understanding of the performance required for mission success. </a:t>
            </a:r>
          </a:p>
          <a:p>
            <a:pPr marL="342900" indent="-342900">
              <a:buFont typeface="+mj-lt"/>
              <a:buAutoNum type="arabicParenR"/>
            </a:pPr>
            <a:r>
              <a:rPr lang="en-US" sz="1200" dirty="0">
                <a:solidFill>
                  <a:srgbClr val="2F5597"/>
                </a:solidFill>
              </a:rPr>
              <a:t>The date of the meeting or communication will be documented in the MyPerformance appraisal tool or on the DD Form 2906 and acknowledged by the employee. </a:t>
            </a:r>
          </a:p>
          <a:p>
            <a:pPr marL="342900" indent="-342900">
              <a:buFont typeface="+mj-lt"/>
              <a:buAutoNum type="arabicParenR"/>
            </a:pPr>
            <a:endParaRPr lang="en-US" sz="1200" dirty="0">
              <a:solidFill>
                <a:srgbClr val="2F5597"/>
              </a:solidFill>
            </a:endParaRPr>
          </a:p>
          <a:p>
            <a:pPr marL="342900" indent="-342900">
              <a:buFont typeface="+mj-lt"/>
              <a:buAutoNum type="arabicParenR"/>
            </a:pPr>
            <a:endParaRPr lang="en-US" sz="1200" dirty="0">
              <a:solidFill>
                <a:srgbClr val="2F5597"/>
              </a:solidFill>
            </a:endParaRPr>
          </a:p>
          <a:p>
            <a:endParaRPr lang="en-US"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272EAD-3098-4ABD-B139-15810BE225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09657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baseline="0" dirty="0"/>
          </a:p>
          <a:p>
            <a:endParaRPr lang="en-US" i="0" dirty="0"/>
          </a:p>
        </p:txBody>
      </p:sp>
      <p:sp>
        <p:nvSpPr>
          <p:cNvPr id="4" name="Slide Number Placeholder 3"/>
          <p:cNvSpPr>
            <a:spLocks noGrp="1"/>
          </p:cNvSpPr>
          <p:nvPr>
            <p:ph type="sldNum" sz="quarter" idx="10"/>
          </p:nvPr>
        </p:nvSpPr>
        <p:spPr/>
        <p:txBody>
          <a:bodyPr/>
          <a:lstStyle/>
          <a:p>
            <a:fld id="{08272EAD-3098-4ABD-B139-15810BE22530}"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3581948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baseline="0" dirty="0"/>
          </a:p>
          <a:p>
            <a:endParaRPr lang="en-US" i="0" dirty="0"/>
          </a:p>
        </p:txBody>
      </p:sp>
      <p:sp>
        <p:nvSpPr>
          <p:cNvPr id="4" name="Slide Number Placeholder 3"/>
          <p:cNvSpPr>
            <a:spLocks noGrp="1"/>
          </p:cNvSpPr>
          <p:nvPr>
            <p:ph type="sldNum" sz="quarter" idx="10"/>
          </p:nvPr>
        </p:nvSpPr>
        <p:spPr/>
        <p:txBody>
          <a:bodyPr/>
          <a:lstStyle/>
          <a:p>
            <a:fld id="{08272EAD-3098-4ABD-B139-15810BE22530}"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26503870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t>Full DODI section text:</a:t>
            </a:r>
          </a:p>
          <a:p>
            <a:endParaRPr lang="en-US" i="0" baseline="0" dirty="0"/>
          </a:p>
          <a:p>
            <a:pPr marL="0" indent="0">
              <a:buNone/>
            </a:pPr>
            <a:r>
              <a:rPr lang="en-US" sz="1200" dirty="0" err="1">
                <a:solidFill>
                  <a:srgbClr val="2F5597"/>
                </a:solidFill>
              </a:rPr>
              <a:t>DoDI</a:t>
            </a:r>
            <a:r>
              <a:rPr lang="en-US" sz="1200" dirty="0">
                <a:solidFill>
                  <a:srgbClr val="2F5597"/>
                </a:solidFill>
              </a:rPr>
              <a:t> 1400.25 Volume 431, Section 3.3, PLANNING PERFORMANCE:</a:t>
            </a:r>
          </a:p>
          <a:p>
            <a:pPr marL="0" indent="0">
              <a:buNone/>
            </a:pPr>
            <a:r>
              <a:rPr lang="en-US" sz="1200" b="1" dirty="0">
                <a:solidFill>
                  <a:srgbClr val="2F5597"/>
                </a:solidFill>
              </a:rPr>
              <a:t>c. Progress Reviews.</a:t>
            </a:r>
            <a:r>
              <a:rPr lang="en-US" sz="1200" dirty="0">
                <a:solidFill>
                  <a:srgbClr val="2F5597"/>
                </a:solidFill>
              </a:rPr>
              <a:t> Progress reviews may only be initiated by supervisors. They are performance discussions that must be documented in the MyPerformance appraisal tool,. While employees must have at least one documented progress review, providing additional progress reviews throughout the appraisal cycle is encouraged. Employees are not given a performance narrative or performance element ratings on progress reviews. The supervisor and employee should engage in meaningful communications throughout the appraisal cycle to review and convey: </a:t>
            </a:r>
          </a:p>
          <a:p>
            <a:pPr marL="342900" indent="-342900">
              <a:buFont typeface="+mj-lt"/>
              <a:buAutoNum type="arabicParenR"/>
            </a:pPr>
            <a:r>
              <a:rPr lang="en-US" sz="1200" dirty="0">
                <a:solidFill>
                  <a:srgbClr val="2F5597"/>
                </a:solidFill>
              </a:rPr>
              <a:t>Organizational goals and priorities. </a:t>
            </a:r>
          </a:p>
          <a:p>
            <a:pPr marL="342900" indent="-342900">
              <a:buFont typeface="+mj-lt"/>
              <a:buAutoNum type="arabicParenR"/>
            </a:pPr>
            <a:r>
              <a:rPr lang="en-US" sz="1200" dirty="0">
                <a:solidFill>
                  <a:srgbClr val="2F5597"/>
                </a:solidFill>
              </a:rPr>
              <a:t>Performance elements and standards, including ensuring the performance plan accurately reflects the work being evaluated. </a:t>
            </a:r>
          </a:p>
          <a:p>
            <a:pPr marL="342900" indent="-342900">
              <a:buFont typeface="+mj-lt"/>
              <a:buAutoNum type="arabicParenR"/>
            </a:pPr>
            <a:r>
              <a:rPr lang="en-US" sz="1200" dirty="0">
                <a:solidFill>
                  <a:srgbClr val="2F5597"/>
                </a:solidFill>
              </a:rPr>
              <a:t>Supervisor's expectations. </a:t>
            </a:r>
          </a:p>
          <a:p>
            <a:pPr marL="342900" indent="-342900">
              <a:buFont typeface="+mj-lt"/>
              <a:buAutoNum type="arabicParenR"/>
            </a:pPr>
            <a:r>
              <a:rPr lang="en-US" sz="1200" dirty="0">
                <a:solidFill>
                  <a:srgbClr val="2F5597"/>
                </a:solidFill>
              </a:rPr>
              <a:t>Employee's accomplishments and contributions. </a:t>
            </a:r>
          </a:p>
          <a:p>
            <a:pPr marL="342900" indent="-342900">
              <a:buFont typeface="+mj-lt"/>
              <a:buAutoNum type="arabicParenR"/>
            </a:pPr>
            <a:r>
              <a:rPr lang="en-US" sz="1200" dirty="0">
                <a:solidFill>
                  <a:srgbClr val="2F5597"/>
                </a:solidFill>
              </a:rPr>
              <a:t>Employee's level of performance, including any areas that need improvement. </a:t>
            </a:r>
          </a:p>
          <a:p>
            <a:pPr marL="342900" indent="-342900">
              <a:buFont typeface="+mj-lt"/>
              <a:buAutoNum type="arabicParenR"/>
            </a:pPr>
            <a:r>
              <a:rPr lang="en-US" sz="1200" dirty="0">
                <a:solidFill>
                  <a:srgbClr val="2F5597"/>
                </a:solidFill>
              </a:rPr>
              <a:t>Barriers to success. </a:t>
            </a:r>
          </a:p>
          <a:p>
            <a:pPr marL="342900" indent="-342900">
              <a:buFont typeface="+mj-lt"/>
              <a:buAutoNum type="arabicParenR"/>
            </a:pPr>
            <a:r>
              <a:rPr lang="en-US" sz="1200" dirty="0">
                <a:solidFill>
                  <a:srgbClr val="2F5597"/>
                </a:solidFill>
              </a:rPr>
              <a:t>Employee's developmental needs and career goals. </a:t>
            </a:r>
          </a:p>
          <a:p>
            <a:endParaRPr lang="en-US" i="0" dirty="0"/>
          </a:p>
        </p:txBody>
      </p:sp>
      <p:sp>
        <p:nvSpPr>
          <p:cNvPr id="4" name="Slide Number Placeholder 3"/>
          <p:cNvSpPr>
            <a:spLocks noGrp="1"/>
          </p:cNvSpPr>
          <p:nvPr>
            <p:ph type="sldNum" sz="quarter" idx="10"/>
          </p:nvPr>
        </p:nvSpPr>
        <p:spPr/>
        <p:txBody>
          <a:bodyPr/>
          <a:lstStyle/>
          <a:p>
            <a:fld id="{08272EAD-3098-4ABD-B139-15810BE22530}"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13568078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272EAD-3098-4ABD-B139-15810BE22530}"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1341850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272EAD-3098-4ABD-B139-15810BE22530}" type="slidenum">
              <a:rPr lang="en-US" smtClean="0"/>
              <a:t>7</a:t>
            </a:fld>
            <a:endParaRPr lang="en-US"/>
          </a:p>
        </p:txBody>
      </p:sp>
    </p:spTree>
    <p:extLst>
      <p:ext uri="{BB962C8B-B14F-4D97-AF65-F5344CB8AC3E}">
        <p14:creationId xmlns:p14="http://schemas.microsoft.com/office/powerpoint/2010/main" val="26478164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err="1"/>
              <a:t>DoDI</a:t>
            </a:r>
            <a:r>
              <a:rPr lang="en-US" i="0" baseline="0" dirty="0"/>
              <a:t> </a:t>
            </a:r>
            <a:r>
              <a:rPr lang="en-US" dirty="0">
                <a:solidFill>
                  <a:srgbClr val="006600"/>
                </a:solidFill>
              </a:rPr>
              <a:t>1400.25 Volume 431 dated 04/02/2016, Section 3.5 </a:t>
            </a:r>
            <a:r>
              <a:rPr lang="en-US" b="1" dirty="0"/>
              <a:t>EVALUATING PERFORMANCE. </a:t>
            </a:r>
          </a:p>
          <a:p>
            <a:r>
              <a:rPr lang="en-US" dirty="0"/>
              <a:t>The supervisor will evaluate employee performance by assessing performance against the elements and standards in the employee’s approved performance plan and assigning a rating of record based on work performed during the appraisal cycle. A written rating of record must be provided at the end of the appraisal cycle for each employee who has been under an approved performance plan for 90 calendar days during the cycle. </a:t>
            </a:r>
          </a:p>
          <a:p>
            <a:pPr marL="233309" indent="-233309">
              <a:buFont typeface="+mj-lt"/>
              <a:buAutoNum type="alphaLcPeriod"/>
            </a:pPr>
            <a:endParaRPr lang="en-US" dirty="0"/>
          </a:p>
          <a:p>
            <a:pPr marL="233309" indent="-233309">
              <a:buFont typeface="+mj-lt"/>
              <a:buAutoNum type="alphaLcPeriod"/>
            </a:pPr>
            <a:endParaRPr lang="en-US" dirty="0"/>
          </a:p>
          <a:p>
            <a:r>
              <a:rPr lang="en-US" dirty="0"/>
              <a:t>Each employee’s performance is to be evaluated based solely on the elements and standards contained in the performance plan. </a:t>
            </a:r>
          </a:p>
          <a:p>
            <a:endParaRPr lang="en-US" dirty="0">
              <a:solidFill>
                <a:srgbClr val="006600"/>
              </a:solidFill>
            </a:endParaRPr>
          </a:p>
        </p:txBody>
      </p:sp>
      <p:sp>
        <p:nvSpPr>
          <p:cNvPr id="4" name="Slide Number Placeholder 3"/>
          <p:cNvSpPr>
            <a:spLocks noGrp="1"/>
          </p:cNvSpPr>
          <p:nvPr>
            <p:ph type="sldNum" sz="quarter" idx="10"/>
          </p:nvPr>
        </p:nvSpPr>
        <p:spPr/>
        <p:txBody>
          <a:bodyPr/>
          <a:lstStyle/>
          <a:p>
            <a:fld id="{08272EAD-3098-4ABD-B139-15810BE22530}"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6794187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272EAD-3098-4ABD-B139-15810BE22530}"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16109244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a:t>Throughout the appraisal cycle, it is important to know your Performance Plan thoroughly. If you are evaluated or criticized for something that does not directly relate to your performance elements, make sure your supervisor knows what </a:t>
            </a:r>
            <a:r>
              <a:rPr lang="en-US" i="1" baseline="0" dirty="0"/>
              <a:t>is</a:t>
            </a:r>
            <a:r>
              <a:rPr lang="en-US" i="0" baseline="0" dirty="0"/>
              <a:t> in your performance plan.</a:t>
            </a:r>
            <a:endParaRPr lang="en-US" dirty="0"/>
          </a:p>
          <a:p>
            <a:endParaRPr lang="en-US" dirty="0">
              <a:solidFill>
                <a:srgbClr val="0066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You have the right to be evaluated fairly throughout the appraisal period. Your performance elements and standards must directly relate to your core duties and be under your individual control.</a:t>
            </a:r>
          </a:p>
          <a:p>
            <a:endParaRPr lang="en-US" dirty="0">
              <a:solidFill>
                <a:srgbClr val="006600"/>
              </a:solidFill>
            </a:endParaRPr>
          </a:p>
          <a:p>
            <a:r>
              <a:rPr lang="en-US" dirty="0">
                <a:solidFill>
                  <a:srgbClr val="006600"/>
                </a:solidFill>
              </a:rPr>
              <a:t>It’s also important to keep in mind that e</a:t>
            </a:r>
            <a:r>
              <a:rPr lang="en-US" dirty="0"/>
              <a:t>mployees may only be evaluated based on their individual work, not on the work of their team.</a:t>
            </a:r>
          </a:p>
          <a:p>
            <a:endParaRPr lang="en-US" dirty="0">
              <a:solidFill>
                <a:srgbClr val="006600"/>
              </a:solidFill>
            </a:endParaRPr>
          </a:p>
          <a:p>
            <a:r>
              <a:rPr lang="en-US" dirty="0">
                <a:solidFill>
                  <a:srgbClr val="006600"/>
                </a:solidFill>
              </a:rPr>
              <a:t>If issues such as these arise</a:t>
            </a:r>
            <a:r>
              <a:rPr lang="en-US" baseline="0" dirty="0">
                <a:solidFill>
                  <a:srgbClr val="006600"/>
                </a:solidFill>
              </a:rPr>
              <a:t> with your supervisor, clarify what is appropriate to be officially rated on. If the issue is not easily resolved, speak to your Local.</a:t>
            </a:r>
            <a:endParaRPr lang="en-US" dirty="0">
              <a:solidFill>
                <a:srgbClr val="006600"/>
              </a:solidFill>
            </a:endParaRPr>
          </a:p>
        </p:txBody>
      </p:sp>
      <p:sp>
        <p:nvSpPr>
          <p:cNvPr id="4" name="Slide Number Placeholder 3"/>
          <p:cNvSpPr>
            <a:spLocks noGrp="1"/>
          </p:cNvSpPr>
          <p:nvPr>
            <p:ph type="sldNum" sz="quarter" idx="10"/>
          </p:nvPr>
        </p:nvSpPr>
        <p:spPr/>
        <p:txBody>
          <a:bodyPr/>
          <a:lstStyle/>
          <a:p>
            <a:fld id="{08272EAD-3098-4ABD-B139-15810BE22530}"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29826093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i="0" baseline="0" dirty="0" err="1"/>
              <a:t>DoDI</a:t>
            </a:r>
            <a:r>
              <a:rPr lang="en-US" i="0" baseline="0" dirty="0"/>
              <a:t> </a:t>
            </a:r>
            <a:r>
              <a:rPr lang="en-US" dirty="0">
                <a:solidFill>
                  <a:srgbClr val="006600"/>
                </a:solidFill>
              </a:rPr>
              <a:t>1400.25 Volume 431 dated 04/02/2016, Section 3.5 </a:t>
            </a:r>
            <a:r>
              <a:rPr lang="en-US" b="1" dirty="0"/>
              <a:t>EVALUATING PERFORMANCE. </a:t>
            </a:r>
          </a:p>
          <a:p>
            <a:r>
              <a:rPr lang="en-US" dirty="0"/>
              <a:t>(1) Employee Input. Employees can provide written input about their performance accomplishments for supervisors to consider in evaluating each of the performance elements and overall performance accomplishments. </a:t>
            </a:r>
          </a:p>
          <a:p>
            <a:pPr marL="228600" indent="-228600">
              <a:buAutoNum type="alphaLcParenBoth"/>
            </a:pPr>
            <a:r>
              <a:rPr lang="en-US" dirty="0"/>
              <a:t>Employee input, while not mandatory, is highly encouraged and valuable for progress reviews during and at the end of the appraisal cycle where the employee input becomes a part of the employee performance file. </a:t>
            </a:r>
          </a:p>
          <a:p>
            <a:pPr marL="228600" indent="-228600">
              <a:buAutoNum type="alphaLcParenBoth"/>
            </a:pPr>
            <a:endParaRPr lang="en-US" dirty="0">
              <a:solidFill>
                <a:srgbClr val="006600"/>
              </a:solidFill>
            </a:endParaRPr>
          </a:p>
          <a:p>
            <a:pPr marL="0" indent="0">
              <a:buNone/>
            </a:pPr>
            <a:r>
              <a:rPr lang="en-US" dirty="0">
                <a:solidFill>
                  <a:srgbClr val="006600"/>
                </a:solidFill>
              </a:rPr>
              <a:t>Writing a self-assessment is optional, but is highly encouraged (by both</a:t>
            </a:r>
            <a:r>
              <a:rPr lang="en-US" baseline="0" dirty="0">
                <a:solidFill>
                  <a:srgbClr val="006600"/>
                </a:solidFill>
              </a:rPr>
              <a:t> AFGE and DoD) as an efficient way to clearly convey your accomplishments and achievements. We recommend Locals provide reminders and pointers to members about when and how to write a self-assessment.</a:t>
            </a:r>
          </a:p>
          <a:p>
            <a:pPr marL="0" indent="0">
              <a:buNone/>
            </a:pPr>
            <a:endParaRPr lang="en-US" baseline="0" dirty="0">
              <a:solidFill>
                <a:srgbClr val="006600"/>
              </a:solidFill>
            </a:endParaRPr>
          </a:p>
          <a:p>
            <a:pPr marL="0" indent="0">
              <a:buNone/>
            </a:pPr>
            <a:r>
              <a:rPr lang="en-US" baseline="0" dirty="0">
                <a:solidFill>
                  <a:srgbClr val="006600"/>
                </a:solidFill>
              </a:rPr>
              <a:t>Since writing a self-assessment is optional, we must look at the data to make sure that those who choose not to write one are not punished or treated unfairly (e.g. by a lower rating, by not receiving awards).</a:t>
            </a:r>
            <a:endParaRPr lang="en-US" dirty="0">
              <a:solidFill>
                <a:srgbClr val="006600"/>
              </a:solidFill>
            </a:endParaRPr>
          </a:p>
        </p:txBody>
      </p:sp>
      <p:sp>
        <p:nvSpPr>
          <p:cNvPr id="4" name="Slide Number Placeholder 3"/>
          <p:cNvSpPr>
            <a:spLocks noGrp="1"/>
          </p:cNvSpPr>
          <p:nvPr>
            <p:ph type="sldNum" sz="quarter" idx="10"/>
          </p:nvPr>
        </p:nvSpPr>
        <p:spPr/>
        <p:txBody>
          <a:bodyPr/>
          <a:lstStyle/>
          <a:p>
            <a:fld id="{08272EAD-3098-4ABD-B139-15810BE22530}"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19106705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6600"/>
                </a:solidFill>
              </a:rPr>
              <a:t>Organize your self-assessment by critical elements, making it as clear as possible how you’ve met or exceeded expectations for your work. Your supervisor may have to read a lot of self-assessments, so make it easy for him or her to see what you’ve accomplished. Do not assume that your supervisor is familiar with every aspect of your job; keep it as concise as possible, but also be sure to explicitly detail your duties as they relate to your achievements.</a:t>
            </a:r>
          </a:p>
          <a:p>
            <a:endParaRPr lang="en-US" dirty="0">
              <a:solidFill>
                <a:srgbClr val="006600"/>
              </a:solidFill>
            </a:endParaRPr>
          </a:p>
          <a:p>
            <a:r>
              <a:rPr lang="en-US" dirty="0">
                <a:solidFill>
                  <a:srgbClr val="006600"/>
                </a:solidFill>
              </a:rPr>
              <a:t>Focus on the </a:t>
            </a:r>
            <a:r>
              <a:rPr lang="en-US" b="1" dirty="0">
                <a:solidFill>
                  <a:srgbClr val="006600"/>
                </a:solidFill>
              </a:rPr>
              <a:t>results</a:t>
            </a:r>
            <a:r>
              <a:rPr lang="en-US" dirty="0">
                <a:solidFill>
                  <a:srgbClr val="006600"/>
                </a:solidFill>
              </a:rPr>
              <a:t> that your work achieved: how did the accomplishment impact your team? How does it help to advance the component/agency goals or mission?</a:t>
            </a:r>
          </a:p>
          <a:p>
            <a:pPr marL="174982" indent="-174982">
              <a:buFont typeface="Arial" panose="020B0604020202020204" pitchFamily="34" charset="0"/>
              <a:buChar char="•"/>
            </a:pPr>
            <a:r>
              <a:rPr lang="en-US" i="1" dirty="0"/>
              <a:t>I was re-assigned to lead the customer services department, who were suffering from morale issues and continuously missing targets by 40%. I reorganized them into product teams, placing mentors in each team, which resulted in a complete turnaround – the department exceeded targets by 6% and reduced complaints by 15% within 2 months. </a:t>
            </a:r>
          </a:p>
          <a:p>
            <a:pPr marL="174982" indent="-174982">
              <a:buFont typeface="Arial" panose="020B0604020202020204" pitchFamily="34" charset="0"/>
              <a:buChar char="•"/>
            </a:pPr>
            <a:r>
              <a:rPr lang="en-US" i="1" dirty="0">
                <a:solidFill>
                  <a:srgbClr val="006600"/>
                </a:solidFill>
              </a:rPr>
              <a:t>I researched and implemented a new tracking system to log engine repairs among our team members and communicate timelines to supervisors. As a result, less time is now spent in one-on-one communications and my team’s efficiency improved by 18% over 6 months.</a:t>
            </a:r>
          </a:p>
          <a:p>
            <a:endParaRPr lang="en-US" dirty="0">
              <a:solidFill>
                <a:srgbClr val="006600"/>
              </a:solidFill>
            </a:endParaRPr>
          </a:p>
          <a:p>
            <a:pPr defTabSz="933237">
              <a:defRPr/>
            </a:pPr>
            <a:r>
              <a:rPr lang="en-US" dirty="0">
                <a:solidFill>
                  <a:srgbClr val="006600"/>
                </a:solidFill>
              </a:rPr>
              <a:t>Choose </a:t>
            </a:r>
            <a:r>
              <a:rPr lang="en-US" b="1" dirty="0">
                <a:solidFill>
                  <a:srgbClr val="006600"/>
                </a:solidFill>
              </a:rPr>
              <a:t>specific examples </a:t>
            </a:r>
            <a:r>
              <a:rPr lang="en-US" dirty="0">
                <a:solidFill>
                  <a:srgbClr val="006600"/>
                </a:solidFill>
              </a:rPr>
              <a:t>that directly relate to your performance elements and standards, focusing on your most significant accomplishments. You should describe at least one accomplishment for each critical element; a single accomplishment might apply to more than one element.</a:t>
            </a:r>
          </a:p>
        </p:txBody>
      </p:sp>
      <p:sp>
        <p:nvSpPr>
          <p:cNvPr id="4" name="Slide Number Placeholder 3"/>
          <p:cNvSpPr>
            <a:spLocks noGrp="1"/>
          </p:cNvSpPr>
          <p:nvPr>
            <p:ph type="sldNum" sz="quarter" idx="10"/>
          </p:nvPr>
        </p:nvSpPr>
        <p:spPr/>
        <p:txBody>
          <a:bodyPr/>
          <a:lstStyle/>
          <a:p>
            <a:fld id="{08272EAD-3098-4ABD-B139-15810BE22530}"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28568070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follow the “STAR” method to write convincingly about your achievements:</a:t>
            </a:r>
          </a:p>
          <a:p>
            <a:pPr marL="174982" indent="-174982">
              <a:buFont typeface="Arial" panose="020B0604020202020204" pitchFamily="34" charset="0"/>
              <a:buChar char="•"/>
            </a:pPr>
            <a:r>
              <a:rPr lang="en-US" b="1" dirty="0"/>
              <a:t>S</a:t>
            </a:r>
            <a:r>
              <a:rPr lang="en-US" dirty="0"/>
              <a:t>ituation: describe the situation or conditions</a:t>
            </a:r>
          </a:p>
          <a:p>
            <a:pPr marL="174982" indent="-174982">
              <a:buFont typeface="Arial" panose="020B0604020202020204" pitchFamily="34" charset="0"/>
              <a:buChar char="•"/>
            </a:pPr>
            <a:r>
              <a:rPr lang="en-US" b="1" dirty="0"/>
              <a:t>T</a:t>
            </a:r>
            <a:r>
              <a:rPr lang="en-US" dirty="0"/>
              <a:t>ask: what you did to create the results/achievements</a:t>
            </a:r>
          </a:p>
          <a:p>
            <a:pPr marL="174982" indent="-174982">
              <a:buFont typeface="Arial" panose="020B0604020202020204" pitchFamily="34" charset="0"/>
              <a:buChar char="•"/>
            </a:pPr>
            <a:r>
              <a:rPr lang="en-US" b="1" dirty="0"/>
              <a:t>A</a:t>
            </a:r>
            <a:r>
              <a:rPr lang="en-US" dirty="0"/>
              <a:t>ction: the action you took to accomplish your results</a:t>
            </a:r>
          </a:p>
          <a:p>
            <a:pPr marL="174982" indent="-174982">
              <a:buFont typeface="Arial" panose="020B0604020202020204" pitchFamily="34" charset="0"/>
              <a:buChar char="•"/>
            </a:pPr>
            <a:r>
              <a:rPr lang="en-US" b="1" dirty="0"/>
              <a:t>R</a:t>
            </a:r>
            <a:r>
              <a:rPr lang="en-US" dirty="0"/>
              <a:t>esult: describe the results or impact and why it’s important</a:t>
            </a:r>
          </a:p>
          <a:p>
            <a:endParaRPr lang="en-US" dirty="0">
              <a:solidFill>
                <a:srgbClr val="006600"/>
              </a:solidFill>
            </a:endParaRPr>
          </a:p>
        </p:txBody>
      </p:sp>
      <p:sp>
        <p:nvSpPr>
          <p:cNvPr id="4" name="Slide Number Placeholder 3"/>
          <p:cNvSpPr>
            <a:spLocks noGrp="1"/>
          </p:cNvSpPr>
          <p:nvPr>
            <p:ph type="sldNum" sz="quarter" idx="10"/>
          </p:nvPr>
        </p:nvSpPr>
        <p:spPr/>
        <p:txBody>
          <a:bodyPr/>
          <a:lstStyle/>
          <a:p>
            <a:fld id="{08272EAD-3098-4ABD-B139-15810BE22530}"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29238103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Be concise – remember, your supervisor will have to read many self-assessments; make yours short enough that he/she will read the whole thing rather than just skim through it.</a:t>
            </a:r>
          </a:p>
          <a:p>
            <a:pPr marL="174982" indent="-174982">
              <a:buFont typeface="Arial" panose="020B0604020202020204" pitchFamily="34" charset="0"/>
              <a:buChar char="•"/>
            </a:pPr>
            <a:r>
              <a:rPr lang="en-US" dirty="0"/>
              <a:t>Use numbers or metrics if possible – can you cite data or statistics? </a:t>
            </a:r>
          </a:p>
          <a:p>
            <a:pPr marL="641600" lvl="1" indent="-174982">
              <a:buFont typeface="Arial" panose="020B0604020202020204" pitchFamily="34" charset="0"/>
              <a:buChar char="•"/>
            </a:pPr>
            <a:r>
              <a:rPr lang="en-US" dirty="0"/>
              <a:t>E.g. “Customer satisfaction improved by 24% as measured by customer surveys.”</a:t>
            </a:r>
          </a:p>
          <a:p>
            <a:pPr marL="174982" indent="-174982">
              <a:buFont typeface="Arial" panose="020B0604020202020204" pitchFamily="34" charset="0"/>
              <a:buChar char="•"/>
            </a:pPr>
            <a:r>
              <a:rPr lang="en-US" dirty="0"/>
              <a:t>Use the word “I”</a:t>
            </a:r>
          </a:p>
          <a:p>
            <a:pPr marL="641600" lvl="1" indent="-174982">
              <a:buFont typeface="Arial" panose="020B0604020202020204" pitchFamily="34" charset="0"/>
              <a:buChar char="•"/>
            </a:pPr>
            <a:r>
              <a:rPr lang="en-US" dirty="0"/>
              <a:t>Keep the focus on what you did, even within a team framework. Your self-assessment is your chance to write out what </a:t>
            </a:r>
            <a:r>
              <a:rPr lang="en-US" i="1" dirty="0"/>
              <a:t>you</a:t>
            </a:r>
            <a:r>
              <a:rPr lang="en-US" dirty="0"/>
              <a:t> accomplished over the appraisal period.</a:t>
            </a:r>
          </a:p>
          <a:p>
            <a:pPr marL="174982" indent="-174982">
              <a:buFont typeface="Arial" panose="020B0604020202020204" pitchFamily="34" charset="0"/>
              <a:buChar char="•"/>
            </a:pPr>
            <a:r>
              <a:rPr lang="en-US" dirty="0"/>
              <a:t>Use action verbs</a:t>
            </a:r>
          </a:p>
          <a:p>
            <a:pPr marL="641600" lvl="1" indent="-174982">
              <a:buFont typeface="Arial" panose="020B0604020202020204" pitchFamily="34" charset="0"/>
              <a:buChar char="•"/>
            </a:pPr>
            <a:r>
              <a:rPr lang="en-US" dirty="0"/>
              <a:t>Applied</a:t>
            </a:r>
          </a:p>
          <a:p>
            <a:pPr marL="641600" lvl="1" indent="-174982">
              <a:buFont typeface="Arial" panose="020B0604020202020204" pitchFamily="34" charset="0"/>
              <a:buChar char="•"/>
            </a:pPr>
            <a:r>
              <a:rPr lang="en-US" dirty="0"/>
              <a:t>Adapted</a:t>
            </a:r>
          </a:p>
          <a:p>
            <a:pPr marL="641600" lvl="1" indent="-174982">
              <a:buFont typeface="Arial" panose="020B0604020202020204" pitchFamily="34" charset="0"/>
              <a:buChar char="•"/>
            </a:pPr>
            <a:r>
              <a:rPr lang="en-US" dirty="0"/>
              <a:t>Anticipated</a:t>
            </a:r>
          </a:p>
          <a:p>
            <a:pPr marL="641600" lvl="1" indent="-174982">
              <a:buFont typeface="Arial" panose="020B0604020202020204" pitchFamily="34" charset="0"/>
              <a:buChar char="•"/>
            </a:pPr>
            <a:r>
              <a:rPr lang="en-US" dirty="0"/>
              <a:t>Assessed</a:t>
            </a:r>
          </a:p>
          <a:p>
            <a:pPr marL="641600" lvl="1" indent="-174982">
              <a:buFont typeface="Arial" panose="020B0604020202020204" pitchFamily="34" charset="0"/>
              <a:buChar char="•"/>
            </a:pPr>
            <a:r>
              <a:rPr lang="en-US" dirty="0"/>
              <a:t>Averted</a:t>
            </a:r>
          </a:p>
          <a:p>
            <a:pPr marL="641600" lvl="1" indent="-174982">
              <a:buFont typeface="Arial" panose="020B0604020202020204" pitchFamily="34" charset="0"/>
              <a:buChar char="•"/>
            </a:pPr>
            <a:r>
              <a:rPr lang="en-US" dirty="0"/>
              <a:t>Built</a:t>
            </a:r>
          </a:p>
          <a:p>
            <a:pPr marL="641600" lvl="1" indent="-174982">
              <a:buFont typeface="Arial" panose="020B0604020202020204" pitchFamily="34" charset="0"/>
              <a:buChar char="•"/>
            </a:pPr>
            <a:r>
              <a:rPr lang="en-US" dirty="0"/>
              <a:t>Chaired</a:t>
            </a:r>
          </a:p>
          <a:p>
            <a:pPr marL="641600" lvl="1" indent="-174982">
              <a:buFont typeface="Arial" panose="020B0604020202020204" pitchFamily="34" charset="0"/>
              <a:buChar char="•"/>
            </a:pPr>
            <a:r>
              <a:rPr lang="en-US" dirty="0"/>
              <a:t>Collaborated</a:t>
            </a:r>
          </a:p>
          <a:p>
            <a:pPr marL="641600" lvl="1" indent="-174982">
              <a:buFont typeface="Arial" panose="020B0604020202020204" pitchFamily="34" charset="0"/>
              <a:buChar char="•"/>
            </a:pPr>
            <a:r>
              <a:rPr lang="en-US" dirty="0"/>
              <a:t>Compiled</a:t>
            </a:r>
          </a:p>
          <a:p>
            <a:pPr marL="641600" lvl="1" indent="-174982">
              <a:buFont typeface="Arial" panose="020B0604020202020204" pitchFamily="34" charset="0"/>
              <a:buChar char="•"/>
            </a:pPr>
            <a:r>
              <a:rPr lang="en-US" dirty="0"/>
              <a:t>Conducted</a:t>
            </a:r>
          </a:p>
          <a:p>
            <a:pPr marL="641600" lvl="1" indent="-174982">
              <a:buFont typeface="Arial" panose="020B0604020202020204" pitchFamily="34" charset="0"/>
              <a:buChar char="•"/>
            </a:pPr>
            <a:r>
              <a:rPr lang="en-US" dirty="0"/>
              <a:t>Delegated</a:t>
            </a:r>
          </a:p>
          <a:p>
            <a:pPr marL="641600" lvl="1" indent="-174982">
              <a:buFont typeface="Arial" panose="020B0604020202020204" pitchFamily="34" charset="0"/>
              <a:buChar char="•"/>
            </a:pPr>
            <a:r>
              <a:rPr lang="en-US" dirty="0"/>
              <a:t>Developed</a:t>
            </a:r>
          </a:p>
          <a:p>
            <a:pPr marL="641600" lvl="1" indent="-174982">
              <a:buFont typeface="Arial" panose="020B0604020202020204" pitchFamily="34" charset="0"/>
              <a:buChar char="•"/>
            </a:pPr>
            <a:r>
              <a:rPr lang="en-US" dirty="0"/>
              <a:t>Enforced</a:t>
            </a:r>
          </a:p>
          <a:p>
            <a:pPr marL="641600" lvl="1" indent="-174982">
              <a:buFont typeface="Arial" panose="020B0604020202020204" pitchFamily="34" charset="0"/>
              <a:buChar char="•"/>
            </a:pPr>
            <a:r>
              <a:rPr lang="en-US" dirty="0"/>
              <a:t>Established</a:t>
            </a:r>
          </a:p>
          <a:p>
            <a:pPr marL="641600" lvl="1" indent="-174982">
              <a:buFont typeface="Arial" panose="020B0604020202020204" pitchFamily="34" charset="0"/>
              <a:buChar char="•"/>
            </a:pPr>
            <a:r>
              <a:rPr lang="en-US" dirty="0"/>
              <a:t>Expanded</a:t>
            </a:r>
          </a:p>
          <a:p>
            <a:pPr marL="641600" lvl="1" indent="-174982">
              <a:buFont typeface="Arial" panose="020B0604020202020204" pitchFamily="34" charset="0"/>
              <a:buChar char="•"/>
            </a:pPr>
            <a:r>
              <a:rPr lang="en-US" dirty="0"/>
              <a:t>Expedited</a:t>
            </a:r>
          </a:p>
          <a:p>
            <a:pPr marL="641600" lvl="1" indent="-174982">
              <a:buFont typeface="Arial" panose="020B0604020202020204" pitchFamily="34" charset="0"/>
              <a:buChar char="•"/>
            </a:pPr>
            <a:r>
              <a:rPr lang="en-US" dirty="0"/>
              <a:t>Facilitated</a:t>
            </a:r>
          </a:p>
          <a:p>
            <a:pPr marL="641600" lvl="1" indent="-174982">
              <a:buFont typeface="Arial" panose="020B0604020202020204" pitchFamily="34" charset="0"/>
              <a:buChar char="•"/>
            </a:pPr>
            <a:r>
              <a:rPr lang="en-US" dirty="0"/>
              <a:t>Focused</a:t>
            </a:r>
          </a:p>
          <a:p>
            <a:pPr marL="641600" lvl="1" indent="-174982">
              <a:buFont typeface="Arial" panose="020B0604020202020204" pitchFamily="34" charset="0"/>
              <a:buChar char="•"/>
            </a:pPr>
            <a:r>
              <a:rPr lang="en-US" dirty="0"/>
              <a:t>Identified</a:t>
            </a:r>
          </a:p>
          <a:p>
            <a:pPr marL="641600" lvl="1" indent="-174982">
              <a:buFont typeface="Arial" panose="020B0604020202020204" pitchFamily="34" charset="0"/>
              <a:buChar char="•"/>
            </a:pPr>
            <a:r>
              <a:rPr lang="en-US" dirty="0"/>
              <a:t>Implemented</a:t>
            </a:r>
          </a:p>
          <a:p>
            <a:pPr marL="641600" lvl="1" indent="-174982">
              <a:buFont typeface="Arial" panose="020B0604020202020204" pitchFamily="34" charset="0"/>
              <a:buChar char="•"/>
            </a:pPr>
            <a:r>
              <a:rPr lang="en-US" dirty="0"/>
              <a:t>Initiated</a:t>
            </a:r>
          </a:p>
          <a:p>
            <a:pPr marL="641600" lvl="1" indent="-174982">
              <a:buFont typeface="Arial" panose="020B0604020202020204" pitchFamily="34" charset="0"/>
              <a:buChar char="•"/>
            </a:pPr>
            <a:r>
              <a:rPr lang="en-US" dirty="0"/>
              <a:t>Launched</a:t>
            </a:r>
          </a:p>
          <a:p>
            <a:pPr marL="641600" lvl="1" indent="-174982">
              <a:buFont typeface="Arial" panose="020B0604020202020204" pitchFamily="34" charset="0"/>
              <a:buChar char="•"/>
            </a:pPr>
            <a:r>
              <a:rPr lang="en-US" dirty="0"/>
              <a:t>Maintained</a:t>
            </a:r>
          </a:p>
          <a:p>
            <a:pPr marL="641600" lvl="1" indent="-174982">
              <a:buFont typeface="Arial" panose="020B0604020202020204" pitchFamily="34" charset="0"/>
              <a:buChar char="•"/>
            </a:pPr>
            <a:r>
              <a:rPr lang="en-US" dirty="0"/>
              <a:t>Overcame</a:t>
            </a:r>
          </a:p>
          <a:p>
            <a:pPr marL="641600" lvl="1" indent="-174982">
              <a:buFont typeface="Arial" panose="020B0604020202020204" pitchFamily="34" charset="0"/>
              <a:buChar char="•"/>
            </a:pPr>
            <a:r>
              <a:rPr lang="en-US" dirty="0"/>
              <a:t>Oversaw</a:t>
            </a:r>
          </a:p>
          <a:p>
            <a:pPr marL="641600" lvl="1" indent="-174982">
              <a:buFont typeface="Arial" panose="020B0604020202020204" pitchFamily="34" charset="0"/>
              <a:buChar char="•"/>
            </a:pPr>
            <a:r>
              <a:rPr lang="en-US" dirty="0"/>
              <a:t>Planned</a:t>
            </a:r>
          </a:p>
          <a:p>
            <a:pPr marL="641600" lvl="1" indent="-174982">
              <a:buFont typeface="Arial" panose="020B0604020202020204" pitchFamily="34" charset="0"/>
              <a:buChar char="•"/>
            </a:pPr>
            <a:r>
              <a:rPr lang="en-US" dirty="0"/>
              <a:t>Produced</a:t>
            </a:r>
          </a:p>
          <a:p>
            <a:pPr marL="641600" lvl="1" indent="-174982">
              <a:buFont typeface="Arial" panose="020B0604020202020204" pitchFamily="34" charset="0"/>
              <a:buChar char="•"/>
            </a:pPr>
            <a:r>
              <a:rPr lang="en-US" dirty="0"/>
              <a:t>Quantified</a:t>
            </a:r>
          </a:p>
          <a:p>
            <a:pPr marL="641600" lvl="1" indent="-174982">
              <a:buFont typeface="Arial" panose="020B0604020202020204" pitchFamily="34" charset="0"/>
              <a:buChar char="•"/>
            </a:pPr>
            <a:r>
              <a:rPr lang="en-US" dirty="0"/>
              <a:t>Recognized</a:t>
            </a:r>
          </a:p>
          <a:p>
            <a:pPr marL="641600" lvl="1" indent="-174982">
              <a:buFont typeface="Arial" panose="020B0604020202020204" pitchFamily="34" charset="0"/>
              <a:buChar char="•"/>
            </a:pPr>
            <a:r>
              <a:rPr lang="en-US" dirty="0"/>
              <a:t>Refined</a:t>
            </a:r>
          </a:p>
          <a:p>
            <a:pPr marL="641600" lvl="1" indent="-174982">
              <a:buFont typeface="Arial" panose="020B0604020202020204" pitchFamily="34" charset="0"/>
              <a:buChar char="•"/>
            </a:pPr>
            <a:r>
              <a:rPr lang="en-US" dirty="0"/>
              <a:t>Reformed</a:t>
            </a:r>
          </a:p>
          <a:p>
            <a:pPr marL="641600" lvl="1" indent="-174982">
              <a:buFont typeface="Arial" panose="020B0604020202020204" pitchFamily="34" charset="0"/>
              <a:buChar char="•"/>
            </a:pPr>
            <a:r>
              <a:rPr lang="en-US" dirty="0"/>
              <a:t>Reorganized</a:t>
            </a:r>
          </a:p>
          <a:p>
            <a:pPr marL="641600" lvl="1" indent="-174982">
              <a:buFont typeface="Arial" panose="020B0604020202020204" pitchFamily="34" charset="0"/>
              <a:buChar char="•"/>
            </a:pPr>
            <a:r>
              <a:rPr lang="en-US" dirty="0"/>
              <a:t>Resolved</a:t>
            </a:r>
          </a:p>
          <a:p>
            <a:pPr marL="641600" lvl="1" indent="-174982">
              <a:buFont typeface="Arial" panose="020B0604020202020204" pitchFamily="34" charset="0"/>
              <a:buChar char="•"/>
            </a:pPr>
            <a:r>
              <a:rPr lang="en-US" dirty="0"/>
              <a:t>Spearheaded</a:t>
            </a:r>
          </a:p>
          <a:p>
            <a:pPr marL="641600" lvl="1" indent="-174982">
              <a:buFont typeface="Arial" panose="020B0604020202020204" pitchFamily="34" charset="0"/>
              <a:buChar char="•"/>
            </a:pPr>
            <a:r>
              <a:rPr lang="en-US" dirty="0"/>
              <a:t>Stimulated</a:t>
            </a:r>
          </a:p>
          <a:p>
            <a:pPr marL="641600" lvl="1" indent="-174982">
              <a:buFont typeface="Arial" panose="020B0604020202020204" pitchFamily="34" charset="0"/>
              <a:buChar char="•"/>
            </a:pPr>
            <a:r>
              <a:rPr lang="en-US" dirty="0"/>
              <a:t>Strengthened</a:t>
            </a:r>
          </a:p>
          <a:p>
            <a:pPr marL="641600" lvl="1" indent="-174982">
              <a:buFont typeface="Arial" panose="020B0604020202020204" pitchFamily="34" charset="0"/>
              <a:buChar char="•"/>
            </a:pPr>
            <a:r>
              <a:rPr lang="en-US" dirty="0"/>
              <a:t>Supported</a:t>
            </a:r>
          </a:p>
          <a:p>
            <a:pPr marL="641600" lvl="1" indent="-174982">
              <a:buFont typeface="Arial" panose="020B0604020202020204" pitchFamily="34" charset="0"/>
              <a:buChar char="•"/>
            </a:pPr>
            <a:r>
              <a:rPr lang="en-US" dirty="0"/>
              <a:t>Transformed</a:t>
            </a:r>
          </a:p>
          <a:p>
            <a:pPr marL="641600" lvl="1" indent="-174982">
              <a:buFont typeface="Arial" panose="020B0604020202020204" pitchFamily="34" charset="0"/>
              <a:buChar char="•"/>
            </a:pPr>
            <a:r>
              <a:rPr lang="en-US" dirty="0"/>
              <a:t>Utilized</a:t>
            </a:r>
          </a:p>
          <a:p>
            <a:pPr marL="641600" lvl="1" indent="-174982">
              <a:buFont typeface="Arial" panose="020B0604020202020204" pitchFamily="34" charset="0"/>
              <a:buChar char="•"/>
            </a:pPr>
            <a:endParaRPr lang="en-US" dirty="0"/>
          </a:p>
          <a:p>
            <a:pPr marL="174982" indent="-174982">
              <a:buFont typeface="Arial" panose="020B0604020202020204" pitchFamily="34" charset="0"/>
              <a:buChar char="•"/>
            </a:pPr>
            <a:r>
              <a:rPr lang="en-US" dirty="0"/>
              <a:t>Cite instances when you exceeded the performance standards</a:t>
            </a:r>
          </a:p>
          <a:p>
            <a:pPr marL="641600" lvl="1" indent="-174982">
              <a:buFont typeface="Arial" panose="020B0604020202020204" pitchFamily="34" charset="0"/>
              <a:buChar char="•"/>
            </a:pPr>
            <a:r>
              <a:rPr lang="en-US" dirty="0"/>
              <a:t>Make it clear what you did and how your actions exceeded the standards assigned to you</a:t>
            </a:r>
          </a:p>
          <a:p>
            <a:pPr marL="174982" indent="-174982">
              <a:buFont typeface="Arial" panose="020B0604020202020204" pitchFamily="34" charset="0"/>
              <a:buChar char="•"/>
            </a:pPr>
            <a:r>
              <a:rPr lang="en-US" dirty="0"/>
              <a:t>Note challenges faced and how you overcame them</a:t>
            </a:r>
          </a:p>
          <a:p>
            <a:pPr marL="641600" lvl="1" indent="-174982">
              <a:buFont typeface="Arial" panose="020B0604020202020204" pitchFamily="34" charset="0"/>
              <a:buChar char="•"/>
            </a:pPr>
            <a:r>
              <a:rPr lang="en-US" i="1" dirty="0"/>
              <a:t>E.g. When a coworker suddenly fell ill, I distributed her work as evenly as possible amongst our team, and made sure all team members had sufficient instructions to complete the extra duties until she returned. Although it required more work on all of our parts, the team effort and concern for our colleague contributed to a positive attitude towards the challenge.</a:t>
            </a:r>
          </a:p>
          <a:p>
            <a:pPr marL="174982" indent="-174982">
              <a:buFont typeface="Arial" panose="020B0604020202020204" pitchFamily="34" charset="0"/>
              <a:buChar char="•"/>
            </a:pPr>
            <a:r>
              <a:rPr lang="en-US" dirty="0"/>
              <a:t>Do not exaggerate or lie</a:t>
            </a:r>
          </a:p>
          <a:p>
            <a:pPr marL="641600" lvl="1" indent="-174982">
              <a:buFont typeface="Arial" panose="020B0604020202020204" pitchFamily="34" charset="0"/>
              <a:buChar char="•"/>
            </a:pPr>
            <a:r>
              <a:rPr lang="en-US" dirty="0"/>
              <a:t>Obviously, it is in no one’s best interest to be dishonest in any way. One important reason to document your success throughout the year is so that you can cite as specifically and truthfully as possible what you accomplished at the end of the appraisal period.</a:t>
            </a:r>
          </a:p>
          <a:p>
            <a:endParaRPr lang="en-US" dirty="0">
              <a:solidFill>
                <a:srgbClr val="006600"/>
              </a:solidFill>
            </a:endParaRPr>
          </a:p>
        </p:txBody>
      </p:sp>
      <p:sp>
        <p:nvSpPr>
          <p:cNvPr id="4" name="Slide Number Placeholder 3"/>
          <p:cNvSpPr>
            <a:spLocks noGrp="1"/>
          </p:cNvSpPr>
          <p:nvPr>
            <p:ph type="sldNum" sz="quarter" idx="10"/>
          </p:nvPr>
        </p:nvSpPr>
        <p:spPr/>
        <p:txBody>
          <a:bodyPr/>
          <a:lstStyle/>
          <a:p>
            <a:fld id="{08272EAD-3098-4ABD-B139-15810BE22530}"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23819441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For example,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If</a:t>
            </a:r>
            <a:r>
              <a:rPr lang="en-US" baseline="0" dirty="0"/>
              <a:t> one of your critical elements is:</a:t>
            </a:r>
          </a:p>
          <a:p>
            <a:pPr marL="0" indent="0">
              <a:buFont typeface="Arial" panose="020B0604020202020204" pitchFamily="34" charset="0"/>
              <a:buNone/>
            </a:pPr>
            <a:r>
              <a:rPr lang="en-US" sz="1200" b="1" dirty="0">
                <a:solidFill>
                  <a:prstClr val="black"/>
                </a:solidFill>
              </a:rPr>
              <a:t>Critical Element #1: Special Projects </a:t>
            </a:r>
            <a:r>
              <a:rPr lang="en-US" sz="1200" dirty="0">
                <a:solidFill>
                  <a:prstClr val="black"/>
                </a:solidFill>
              </a:rPr>
              <a:t>– Action Officer for the Annual Regional Director’s Conference, scheduled 15 August 2009. Responsible for planning and organizing the annual Regional Director’s conference for 100 executives. Responsible for independently researching and coordinating with internal and external agencies to procure lodging, conference facilities, IT audio/media support, an administrative team, and transportation; ensuring requirements do not exceed planned 15K budget. Develops a conference planner to bimonthly (Oct – Mar 09); biweekly (May – Jul 09); daily 1-14 Aug 09, update supervisor of progress. Report or refer complex situations or problems to supervisor within 2 days of incident, and daily email updates until resolved. Prepares and submits a written project after-action report within 5 workdays after the end of conference, and contract close-outs. </a:t>
            </a:r>
          </a:p>
          <a:p>
            <a:pPr marL="0" indent="0">
              <a:buFont typeface="Arial" panose="020B0604020202020204" pitchFamily="34" charset="0"/>
              <a:buNone/>
            </a:pPr>
            <a:endParaRPr lang="en-US" sz="1200" dirty="0">
              <a:solidFill>
                <a:prstClr val="black"/>
              </a:solidFill>
            </a:endParaRPr>
          </a:p>
          <a:p>
            <a:pPr marL="0" indent="0">
              <a:buFont typeface="Arial" panose="020B0604020202020204" pitchFamily="34" charset="0"/>
              <a:buNone/>
            </a:pPr>
            <a:r>
              <a:rPr lang="en-US" sz="1200" dirty="0">
                <a:solidFill>
                  <a:prstClr val="black"/>
                </a:solidFill>
              </a:rPr>
              <a:t>You</a:t>
            </a:r>
            <a:r>
              <a:rPr lang="en-US" sz="1200" baseline="0" dirty="0">
                <a:solidFill>
                  <a:prstClr val="black"/>
                </a:solidFill>
              </a:rPr>
              <a:t> might address that in your self-assessment with:</a:t>
            </a:r>
          </a:p>
          <a:p>
            <a:pPr marL="0" indent="0">
              <a:buFont typeface="Arial" panose="020B0604020202020204" pitchFamily="34" charset="0"/>
              <a:buNone/>
            </a:pPr>
            <a:r>
              <a:rPr lang="en-US" sz="1200" b="1" dirty="0">
                <a:solidFill>
                  <a:prstClr val="black"/>
                </a:solidFill>
                <a:latin typeface="Courier New" panose="02070309020205020404" pitchFamily="49" charset="0"/>
                <a:cs typeface="Courier New" panose="02070309020205020404" pitchFamily="49" charset="0"/>
              </a:rPr>
              <a:t>Critical Element #1: Special Projects </a:t>
            </a:r>
            <a:r>
              <a:rPr lang="en-US" sz="1200" dirty="0">
                <a:solidFill>
                  <a:prstClr val="black"/>
                </a:solidFill>
                <a:latin typeface="Courier New" panose="02070309020205020404" pitchFamily="49" charset="0"/>
                <a:cs typeface="Courier New" panose="02070309020205020404" pitchFamily="49" charset="0"/>
              </a:rPr>
              <a:t>– Action Officer for Annual Regional Director’s Conference. I led the team which planned the annual regional directors’ conference. I negotiated with the hotel for a reduced room rate and free meeting room. I drafted the meeting agenda which was approved by the Director. I arranged for guest speakers and assigned sponsors for each of them. I reviewed all materials prior to printing to ensure accuracy and proper format and arranged for reproduction despite reduced funding and a shortened deadline. I was publicly recognized during the conference and by a personal note from the Deputy Director for the outstanding administrative and logistical support provided by my team which contributed to the overall success of annual regional director’s conference. </a:t>
            </a:r>
            <a:endParaRPr lang="en-US" dirty="0"/>
          </a:p>
        </p:txBody>
      </p:sp>
      <p:sp>
        <p:nvSpPr>
          <p:cNvPr id="4" name="Slide Number Placeholder 3"/>
          <p:cNvSpPr>
            <a:spLocks noGrp="1"/>
          </p:cNvSpPr>
          <p:nvPr>
            <p:ph type="sldNum" sz="quarter" idx="10"/>
          </p:nvPr>
        </p:nvSpPr>
        <p:spPr/>
        <p:txBody>
          <a:bodyPr/>
          <a:lstStyle/>
          <a:p>
            <a:fld id="{08272EAD-3098-4ABD-B139-15810BE22530}"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2923807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272EAD-3098-4ABD-B139-15810BE22530}"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5112295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i="0" baseline="0" dirty="0" err="1"/>
              <a:t>DoDI</a:t>
            </a:r>
            <a:r>
              <a:rPr lang="en-US" i="0" baseline="0" dirty="0"/>
              <a:t> </a:t>
            </a:r>
            <a:r>
              <a:rPr lang="en-US" dirty="0">
                <a:solidFill>
                  <a:srgbClr val="006600"/>
                </a:solidFill>
              </a:rPr>
              <a:t>1400.25 Volume 431 dated 04/02/2016, Section 3.5 </a:t>
            </a:r>
            <a:r>
              <a:rPr lang="en-US" b="1" dirty="0"/>
              <a:t>EVALUATING PERFORMANCE. </a:t>
            </a:r>
          </a:p>
          <a:p>
            <a:r>
              <a:rPr lang="en-US" dirty="0"/>
              <a:t>(2) Performance Narrative. Supervisors will write a performance narrative that succinctly addresses the employee’s performance measured against the performance standards for the appraisal cycle. </a:t>
            </a:r>
          </a:p>
          <a:p>
            <a:r>
              <a:rPr lang="en-US" dirty="0"/>
              <a:t>(a) The performance narrative justifies how an employee’s ratings are determined and provides support for recognition and rewards (or any administrative or adverse action, if necessary). </a:t>
            </a:r>
          </a:p>
          <a:p>
            <a:r>
              <a:rPr lang="en-US" dirty="0"/>
              <a:t>(b) Performance narratives are required for each element rated “Outstanding” and “Unacceptable.” Additionally, performance narratives are highly encouraged for each element rated “Fully Successful” as a means of recognizing all levels of accomplishments and contributions to mission success. </a:t>
            </a:r>
          </a:p>
          <a:p>
            <a:endParaRPr lang="en-US" dirty="0"/>
          </a:p>
          <a:p>
            <a:r>
              <a:rPr lang="en-US" dirty="0"/>
              <a:t>A performance narrative must be written any element rated “Outstanding” or “Unacceptable”, and are encouraged for all performance elements. These narratives must reflect the employee’s performance compared to the performance standards set in the Performance Plan.</a:t>
            </a:r>
          </a:p>
          <a:p>
            <a:pPr lvl="1"/>
            <a:r>
              <a:rPr lang="en-US" b="1" dirty="0"/>
              <a:t>Level 5</a:t>
            </a:r>
            <a:r>
              <a:rPr lang="en-US" dirty="0"/>
              <a:t> – Outstanding – might include:</a:t>
            </a:r>
          </a:p>
          <a:p>
            <a:pPr lvl="1"/>
            <a:r>
              <a:rPr lang="en-US" dirty="0"/>
              <a:t>(a) Produces exceptional results or exceeds expectations well beyond specified outcomes. </a:t>
            </a:r>
          </a:p>
          <a:p>
            <a:pPr lvl="1"/>
            <a:r>
              <a:rPr lang="en-US" dirty="0"/>
              <a:t>(b) Sets targeted metrics high and far exceeds them (e.g., quality, budget, quantity). </a:t>
            </a:r>
          </a:p>
          <a:p>
            <a:pPr lvl="1"/>
            <a:r>
              <a:rPr lang="en-US" dirty="0"/>
              <a:t>(c) Handles roadblocks or issues exceptionally well and makes a long-term difference in doing so. </a:t>
            </a:r>
          </a:p>
          <a:p>
            <a:pPr lvl="1"/>
            <a:r>
              <a:rPr lang="en-US" dirty="0"/>
              <a:t>(d) Is widely seen as an expert, valued role model, or mentor for this work. </a:t>
            </a:r>
          </a:p>
          <a:p>
            <a:pPr lvl="1"/>
            <a:r>
              <a:rPr lang="en-US" dirty="0"/>
              <a:t>(e) Exhibits the highest standards of professionalism. </a:t>
            </a:r>
          </a:p>
          <a:p>
            <a:pPr lvl="1"/>
            <a:r>
              <a:rPr lang="en-US" b="1" dirty="0"/>
              <a:t>Level 3 </a:t>
            </a:r>
            <a:r>
              <a:rPr lang="en-US" dirty="0"/>
              <a:t>– Fully Successful – might include:</a:t>
            </a:r>
          </a:p>
          <a:p>
            <a:pPr lvl="1"/>
            <a:r>
              <a:rPr lang="en-US" dirty="0"/>
              <a:t>(a) Effectively produces the specified outcomes, and sometimes exceeds them. </a:t>
            </a:r>
          </a:p>
          <a:p>
            <a:pPr lvl="1"/>
            <a:r>
              <a:rPr lang="en-US" dirty="0"/>
              <a:t>(b) Consistently achieves targeted metrics. </a:t>
            </a:r>
          </a:p>
          <a:p>
            <a:pPr lvl="1"/>
            <a:r>
              <a:rPr lang="en-US" dirty="0"/>
              <a:t>(c) Proactively informs supervisor of potential issues or roadblocks and offers suggestions to address or prevent them. </a:t>
            </a:r>
          </a:p>
          <a:p>
            <a:pPr lvl="1"/>
            <a:r>
              <a:rPr lang="en-US" dirty="0"/>
              <a:t>(d) Achieves goals with appropriate level of supervision. </a:t>
            </a:r>
          </a:p>
          <a:p>
            <a:pPr lvl="1"/>
            <a:r>
              <a:rPr lang="en-US" sz="1400" b="1" dirty="0"/>
              <a:t>Level 1</a:t>
            </a:r>
            <a:r>
              <a:rPr lang="en-US" sz="1400" dirty="0"/>
              <a:t> – Unacceptable – might include:</a:t>
            </a:r>
          </a:p>
          <a:p>
            <a:pPr lvl="1"/>
            <a:r>
              <a:rPr lang="en-US" dirty="0"/>
              <a:t>(a) Does not meet expectations for quality of work; fails to meet many of the required results for the goal. </a:t>
            </a:r>
          </a:p>
          <a:p>
            <a:pPr lvl="1"/>
            <a:r>
              <a:rPr lang="en-US" dirty="0"/>
              <a:t>(b) Is unreliable; makes poor decisions; misses targeted metrics (e.g., commitments, deadlines, quality). </a:t>
            </a:r>
          </a:p>
          <a:p>
            <a:pPr lvl="1"/>
            <a:r>
              <a:rPr lang="en-US" dirty="0"/>
              <a:t>(c) Lacks or fails to use skills required for the job. </a:t>
            </a:r>
          </a:p>
          <a:p>
            <a:pPr lvl="1"/>
            <a:r>
              <a:rPr lang="en-US" dirty="0"/>
              <a:t>(d) Requires much more supervision than expected for an employee at this level. </a:t>
            </a:r>
          </a:p>
          <a:p>
            <a:pPr lvl="1"/>
            <a:endParaRPr lang="en-US" dirty="0"/>
          </a:p>
          <a:p>
            <a:pPr lvl="0"/>
            <a:r>
              <a:rPr lang="en-US" dirty="0"/>
              <a:t>A rating of record of 1, 3, or 5 is then assigned to each critical performance element. Ratings should be assigned after the narratives have been written. These ratings are then used to calculate the overall rating of record for the appraisal period [please see the next page for how the rating of record is calculated.]</a:t>
            </a:r>
          </a:p>
          <a:p>
            <a:pPr lvl="0"/>
            <a:endParaRPr lang="en-US" dirty="0"/>
          </a:p>
          <a:p>
            <a:pPr lvl="0"/>
            <a:r>
              <a:rPr lang="en-US" dirty="0"/>
              <a:t>The rating of record must then be communicated to the employee during the final performance appraisal discussion. This discussion – like the initial discussion and progress review – must be documented by the supervisor.</a:t>
            </a:r>
          </a:p>
          <a:p>
            <a:pPr lvl="1"/>
            <a:endParaRPr lang="en-US" dirty="0"/>
          </a:p>
        </p:txBody>
      </p:sp>
      <p:sp>
        <p:nvSpPr>
          <p:cNvPr id="4" name="Slide Number Placeholder 3"/>
          <p:cNvSpPr>
            <a:spLocks noGrp="1"/>
          </p:cNvSpPr>
          <p:nvPr>
            <p:ph type="sldNum" sz="quarter" idx="10"/>
          </p:nvPr>
        </p:nvSpPr>
        <p:spPr/>
        <p:txBody>
          <a:bodyPr/>
          <a:lstStyle/>
          <a:p>
            <a:fld id="{08272EAD-3098-4ABD-B139-15810BE22530}"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1995203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written performance plan is required for all employees under New Beginnings. Performance plans enable supervisors to layout what is expected of an employee, letting him/her know exactly what will be evaluated and how.</a:t>
            </a:r>
          </a:p>
          <a:p>
            <a:endParaRPr lang="en-US" dirty="0"/>
          </a:p>
          <a:p>
            <a:r>
              <a:rPr lang="en-US" dirty="0"/>
              <a:t>This</a:t>
            </a:r>
            <a:r>
              <a:rPr lang="en-US" baseline="0" dirty="0"/>
              <a:t> is the first step in the appraisal process.</a:t>
            </a:r>
            <a:endParaRPr lang="en-US" dirty="0"/>
          </a:p>
          <a:p>
            <a:endParaRPr lang="en-US" dirty="0"/>
          </a:p>
          <a:p>
            <a:r>
              <a:rPr lang="en-US" dirty="0"/>
              <a:t>Performance plans help employees understand why their job exists, where it fits in the organization, and how their job duties support DoD and organizational goals. </a:t>
            </a:r>
          </a:p>
        </p:txBody>
      </p:sp>
      <p:sp>
        <p:nvSpPr>
          <p:cNvPr id="4" name="Slide Number Placeholder 3"/>
          <p:cNvSpPr>
            <a:spLocks noGrp="1"/>
          </p:cNvSpPr>
          <p:nvPr>
            <p:ph type="sldNum" sz="quarter" idx="10"/>
          </p:nvPr>
        </p:nvSpPr>
        <p:spPr/>
        <p:txBody>
          <a:bodyPr/>
          <a:lstStyle/>
          <a:p>
            <a:fld id="{08272EAD-3098-4ABD-B139-15810BE22530}" type="slidenum">
              <a:rPr lang="en-US" smtClean="0"/>
              <a:t>8</a:t>
            </a:fld>
            <a:endParaRPr lang="en-US"/>
          </a:p>
        </p:txBody>
      </p:sp>
    </p:spTree>
    <p:extLst>
      <p:ext uri="{BB962C8B-B14F-4D97-AF65-F5344CB8AC3E}">
        <p14:creationId xmlns:p14="http://schemas.microsoft.com/office/powerpoint/2010/main" val="42510185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sz="2400" dirty="0" err="1"/>
              <a:t>DoDI</a:t>
            </a:r>
            <a:r>
              <a:rPr lang="en-US" sz="2400" dirty="0"/>
              <a:t> </a:t>
            </a:r>
            <a:r>
              <a:rPr lang="en-US" sz="2400" dirty="0">
                <a:solidFill>
                  <a:srgbClr val="006600"/>
                </a:solidFill>
              </a:rPr>
              <a:t>1400.25 Volume 431 dated 04/02/2016, Section 3.5 </a:t>
            </a:r>
            <a:r>
              <a:rPr lang="en-US" sz="2400" b="1" dirty="0"/>
              <a:t>EVALUATING PERFORMANCE. </a:t>
            </a:r>
          </a:p>
          <a:p>
            <a:r>
              <a:rPr lang="en-US" b="1" dirty="0"/>
              <a:t>c. Rating Employee Performance </a:t>
            </a:r>
          </a:p>
          <a:p>
            <a:r>
              <a:rPr lang="en-US" dirty="0"/>
              <a:t>(1) The supervisor will assign an individual performance element rating of either 5, 3, or 1 to each critical element. All performance element ratings are averaged to calculate the rating of record, which reflects the employee’s overall job performance during the appraisal cycle based on the rating criteria outlined in Table 2. </a:t>
            </a:r>
          </a:p>
          <a:p>
            <a:r>
              <a:rPr lang="en-US" dirty="0"/>
              <a:t>(2) In accordance with Section 430.208(c) of Title 5, CFR, the DoD Performance Management and Appraisal Program does not establish a forced distribution of performance rating levels. </a:t>
            </a:r>
          </a:p>
          <a:p>
            <a:r>
              <a:rPr lang="en-US" dirty="0"/>
              <a:t>(3) A rating of record of “Unacceptable” (Level 1) must be reviewed and approved by a HLR. </a:t>
            </a:r>
          </a:p>
          <a:p>
            <a:r>
              <a:rPr lang="en-US" dirty="0"/>
              <a:t>(4) If an employee does not have an opportunity to perform work associated with a performance element for 90 calendar days during the appraisal cycle, no performance element rating will be assigned for that performance element. An </a:t>
            </a:r>
            <a:r>
              <a:rPr lang="en-US" dirty="0" err="1"/>
              <a:t>unratable</a:t>
            </a:r>
            <a:r>
              <a:rPr lang="en-US" dirty="0"/>
              <a:t> performance element cannot be used as a factor in deriving a rating of record. </a:t>
            </a:r>
          </a:p>
          <a:p>
            <a:r>
              <a:rPr lang="en-US" dirty="0"/>
              <a:t>(5) The rating of record or individual performance element rating assigned to a critical element for a disabled veteran will not be lowered because the veteran has been absent from work to seek medical treatment, as provided in Section 430.208(f) of Title 5, CFR. </a:t>
            </a:r>
          </a:p>
          <a:p>
            <a:endParaRPr lang="en-US" dirty="0"/>
          </a:p>
        </p:txBody>
      </p:sp>
      <p:sp>
        <p:nvSpPr>
          <p:cNvPr id="4" name="Slide Number Placeholder 3"/>
          <p:cNvSpPr>
            <a:spLocks noGrp="1"/>
          </p:cNvSpPr>
          <p:nvPr>
            <p:ph type="sldNum" sz="quarter" idx="10"/>
          </p:nvPr>
        </p:nvSpPr>
        <p:spPr/>
        <p:txBody>
          <a:bodyPr/>
          <a:lstStyle/>
          <a:p>
            <a:fld id="{08272EAD-3098-4ABD-B139-15810BE22530}"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190391002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Sometimes, changes in duties, assignment, job, or supervisor occur too close to the end of the appraisal cycle for the employee to be rated fairly in the new circumstances. When this happens, supervisors have three options to choose from:</a:t>
            </a:r>
          </a:p>
          <a:p>
            <a:pPr marL="174982" indent="-174982">
              <a:buFont typeface="Arial" panose="020B0604020202020204" pitchFamily="34" charset="0"/>
              <a:buChar char="•"/>
            </a:pPr>
            <a:r>
              <a:rPr lang="en-US" dirty="0"/>
              <a:t>Wait to revise the element or standard until the next appraisal period </a:t>
            </a:r>
          </a:p>
          <a:p>
            <a:pPr marL="174982" indent="-174982">
              <a:buFont typeface="Arial" panose="020B0604020202020204" pitchFamily="34" charset="0"/>
              <a:buChar char="•"/>
            </a:pPr>
            <a:r>
              <a:rPr lang="en-US" dirty="0"/>
              <a:t>Update the performance plan, but not rate the revised element at this time</a:t>
            </a:r>
          </a:p>
          <a:p>
            <a:pPr marL="174982" indent="-174982">
              <a:buFont typeface="Arial" panose="020B0604020202020204" pitchFamily="34" charset="0"/>
              <a:buChar char="•"/>
            </a:pPr>
            <a:r>
              <a:rPr lang="en-US" dirty="0"/>
              <a:t>Extend the appraisal cycle to allow the employee sufficient time to demonstrate they have met the new element and standards</a:t>
            </a:r>
          </a:p>
          <a:p>
            <a:pPr lvl="0"/>
            <a:r>
              <a:rPr lang="en-US" dirty="0"/>
              <a:t> </a:t>
            </a:r>
          </a:p>
          <a:p>
            <a:pPr lvl="0"/>
            <a:r>
              <a:rPr lang="en-US" dirty="0"/>
              <a:t>Normally, a supervisor who leaves or transfers</a:t>
            </a:r>
            <a:r>
              <a:rPr lang="en-US" baseline="0" dirty="0"/>
              <a:t> is expected to leave written narrative statements regarding employee performance before their departure.</a:t>
            </a:r>
          </a:p>
          <a:p>
            <a:pPr lvl="0"/>
            <a:endParaRPr lang="en-US" baseline="0" dirty="0"/>
          </a:p>
          <a:p>
            <a:pPr lvl="0"/>
            <a:r>
              <a:rPr lang="en-US" baseline="0" dirty="0"/>
              <a:t>You must have at least 90 calendar days under your performance plan to be evaluated under it.</a:t>
            </a:r>
            <a:endParaRPr lang="en-US" dirty="0"/>
          </a:p>
        </p:txBody>
      </p:sp>
      <p:sp>
        <p:nvSpPr>
          <p:cNvPr id="4" name="Slide Number Placeholder 3"/>
          <p:cNvSpPr>
            <a:spLocks noGrp="1"/>
          </p:cNvSpPr>
          <p:nvPr>
            <p:ph type="sldNum" sz="quarter" idx="10"/>
          </p:nvPr>
        </p:nvSpPr>
        <p:spPr/>
        <p:txBody>
          <a:bodyPr/>
          <a:lstStyle/>
          <a:p>
            <a:fld id="{08272EAD-3098-4ABD-B139-15810BE22530}"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288502456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3237">
              <a:buFont typeface="Arial" panose="020B0604020202020204" pitchFamily="34" charset="0"/>
              <a:buNone/>
              <a:defRPr/>
            </a:pPr>
            <a:r>
              <a:rPr lang="en-US" sz="2400" b="0" i="0" u="none" strike="noStrike" kern="1200" baseline="0" dirty="0">
                <a:solidFill>
                  <a:schemeClr val="tx1"/>
                </a:solidFill>
                <a:latin typeface="+mn-lt"/>
                <a:ea typeface="+mn-ea"/>
                <a:cs typeface="+mn-cs"/>
              </a:rPr>
              <a:t>The rating of record is communicated to each employee during the final of the three required formal, documented performance reviews.</a:t>
            </a:r>
          </a:p>
          <a:p>
            <a:pPr marL="0" indent="0" defTabSz="933237">
              <a:buFont typeface="Arial" panose="020B0604020202020204" pitchFamily="34" charset="0"/>
              <a:buNone/>
              <a:defRPr/>
            </a:pPr>
            <a:r>
              <a:rPr lang="en-US" sz="2400" b="0" i="0" u="none" strike="noStrike" kern="1200" baseline="0" dirty="0">
                <a:solidFill>
                  <a:schemeClr val="tx1"/>
                </a:solidFill>
                <a:latin typeface="+mn-lt"/>
                <a:ea typeface="+mn-ea"/>
                <a:cs typeface="+mn-cs"/>
              </a:rPr>
              <a:t>Since this is a discussion, the supervisor may choose to change the rating of record after talking to the employee.</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8272EAD-3098-4ABD-B139-15810BE22530}"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22726939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sz="2400" dirty="0"/>
              <a:t>It is your supervisor’s responsibility to coordinate and schedule your final performance review. Before the meeting, take the time to:</a:t>
            </a:r>
          </a:p>
          <a:p>
            <a:pPr marL="466618" indent="-466618" defTabSz="933237">
              <a:buFont typeface="Arial" panose="020B0604020202020204" pitchFamily="34" charset="0"/>
              <a:buChar char="•"/>
              <a:defRPr/>
            </a:pPr>
            <a:r>
              <a:rPr lang="en-US" sz="2400" dirty="0"/>
              <a:t>Make sure you thoroughly know your performance elements and standards from your Performance Plan </a:t>
            </a:r>
          </a:p>
          <a:p>
            <a:pPr marL="466618" indent="-466618" defTabSz="933237">
              <a:buFont typeface="Arial" panose="020B0604020202020204" pitchFamily="34" charset="0"/>
              <a:buChar char="•"/>
              <a:defRPr/>
            </a:pPr>
            <a:r>
              <a:rPr lang="en-US" sz="2400" dirty="0"/>
              <a:t>Look over past performance assessments – particularly if you have the same supervisor now</a:t>
            </a:r>
          </a:p>
          <a:p>
            <a:pPr marL="466618" indent="-466618" defTabSz="933237">
              <a:buFont typeface="Arial" panose="020B0604020202020204" pitchFamily="34" charset="0"/>
              <a:buChar char="•"/>
              <a:defRPr/>
            </a:pPr>
            <a:r>
              <a:rPr lang="en-US" sz="2400" dirty="0"/>
              <a:t>List any professional development or training you have completed and how it relates to your performance elements/standards and/or the unit or component’s mission/goals</a:t>
            </a:r>
          </a:p>
          <a:p>
            <a:pPr marL="466618" indent="-466618" defTabSz="933237">
              <a:buFont typeface="Arial" panose="020B0604020202020204" pitchFamily="34" charset="0"/>
              <a:buChar char="•"/>
              <a:defRPr/>
            </a:pPr>
            <a:r>
              <a:rPr lang="en-US" sz="2400" dirty="0"/>
              <a:t>Gather documentation of your achievements that you’ve collected throughout the year, into a format you can take with you to the meeting (e.g. a folder containing hard copies, files you can open on a tablet)</a:t>
            </a:r>
          </a:p>
          <a:p>
            <a:pPr marL="466618" indent="-466618" defTabSz="933237">
              <a:buFont typeface="Arial" panose="020B0604020202020204" pitchFamily="34" charset="0"/>
              <a:buChar char="•"/>
              <a:defRPr/>
            </a:pPr>
            <a:r>
              <a:rPr lang="en-US" sz="2400" dirty="0"/>
              <a:t>Be able to cite your achievements and how they relate to your performance elements and standards and to the mission and goals of the agency/component/unit</a:t>
            </a:r>
          </a:p>
          <a:p>
            <a:pPr marL="933237" lvl="1" indent="-466618" defTabSz="933237">
              <a:buFont typeface="Arial" panose="020B0604020202020204" pitchFamily="34" charset="0"/>
              <a:buChar char="•"/>
              <a:defRPr/>
            </a:pPr>
            <a:r>
              <a:rPr lang="en-US" sz="2400" dirty="0"/>
              <a:t>Quantify if possible – using data or statistics</a:t>
            </a:r>
          </a:p>
          <a:p>
            <a:pPr marL="933237" lvl="1" indent="-466618" defTabSz="933237">
              <a:buFont typeface="Arial" panose="020B0604020202020204" pitchFamily="34" charset="0"/>
              <a:buChar char="•"/>
              <a:defRPr/>
            </a:pPr>
            <a:r>
              <a:rPr lang="en-US" sz="2400" dirty="0"/>
              <a:t>Can you tell a compelling story about times you went above and beyond? (</a:t>
            </a:r>
            <a:r>
              <a:rPr lang="en-US" sz="2400" dirty="0" err="1"/>
              <a:t>e.g</a:t>
            </a:r>
            <a:r>
              <a:rPr lang="en-US" sz="2400" dirty="0"/>
              <a:t> that all-nighter you pulled in order to meet a revised deadline)</a:t>
            </a:r>
          </a:p>
          <a:p>
            <a:pPr marL="466618" indent="-466618" defTabSz="933237">
              <a:buFont typeface="Arial" panose="020B0604020202020204" pitchFamily="34" charset="0"/>
              <a:buChar char="•"/>
              <a:defRPr/>
            </a:pPr>
            <a:r>
              <a:rPr lang="en-US" sz="2400" dirty="0"/>
              <a:t>Try to make sure your supervisor has already had the chance to review your self-assessment prior to the meeting</a:t>
            </a:r>
          </a:p>
          <a:p>
            <a:pPr marL="349964" indent="-349964" defTabSz="933237">
              <a:buFont typeface="Arial" panose="020B0604020202020204" pitchFamily="34" charset="0"/>
              <a:buChar char="•"/>
              <a:defRPr/>
            </a:pPr>
            <a:endParaRPr lang="en-US" sz="2400" dirty="0"/>
          </a:p>
        </p:txBody>
      </p:sp>
      <p:sp>
        <p:nvSpPr>
          <p:cNvPr id="4" name="Slide Number Placeholder 3"/>
          <p:cNvSpPr>
            <a:spLocks noGrp="1"/>
          </p:cNvSpPr>
          <p:nvPr>
            <p:ph type="sldNum" sz="quarter" idx="10"/>
          </p:nvPr>
        </p:nvSpPr>
        <p:spPr/>
        <p:txBody>
          <a:bodyPr/>
          <a:lstStyle/>
          <a:p>
            <a:fld id="{08272EAD-3098-4ABD-B139-15810BE22530}"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10125504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sz="2400" dirty="0"/>
              <a:t>Ideally, the performance review discussion will steer in the direction of your self-assessment. If not, make sure you have a chance to discuss the points made in your self-assessment, and whether your supervisor agrees with what you’ve written. </a:t>
            </a:r>
          </a:p>
          <a:p>
            <a:pPr defTabSz="933237">
              <a:defRPr/>
            </a:pPr>
            <a:r>
              <a:rPr lang="en-US" sz="2400" dirty="0"/>
              <a:t>Throughout your performance review, be sure to listen carefully to what your supervisor has to say, take notes, and ask for clarification if you need it. </a:t>
            </a:r>
          </a:p>
          <a:p>
            <a:pPr defTabSz="933237">
              <a:defRPr/>
            </a:pPr>
            <a:r>
              <a:rPr lang="en-US" sz="2400" dirty="0"/>
              <a:t>You should also try to anticipate potential critiques and prepare counterpoints – e.g. outside constraints that may have hindered your work. You might also address critiques in light of how you’ve worked to improve or how you can improve for the next appraisal period. If you can think of training or professional development that would help you do a better job, now might also be a good time to mention it to your supervisor so he or she can plan for it in your next performance plan.</a:t>
            </a:r>
          </a:p>
        </p:txBody>
      </p:sp>
      <p:sp>
        <p:nvSpPr>
          <p:cNvPr id="4" name="Slide Number Placeholder 3"/>
          <p:cNvSpPr>
            <a:spLocks noGrp="1"/>
          </p:cNvSpPr>
          <p:nvPr>
            <p:ph type="sldNum" sz="quarter" idx="10"/>
          </p:nvPr>
        </p:nvSpPr>
        <p:spPr/>
        <p:txBody>
          <a:bodyPr/>
          <a:lstStyle/>
          <a:p>
            <a:fld id="{08272EAD-3098-4ABD-B139-15810BE22530}"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303248083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sz="2400" dirty="0" err="1"/>
              <a:t>DoDI</a:t>
            </a:r>
            <a:r>
              <a:rPr lang="en-US" sz="2400" dirty="0"/>
              <a:t> </a:t>
            </a:r>
            <a:r>
              <a:rPr lang="en-US" sz="2400" dirty="0">
                <a:solidFill>
                  <a:srgbClr val="006600"/>
                </a:solidFill>
              </a:rPr>
              <a:t>1400.25 Volume 431 dated 04/02/2016, Section 3.5 </a:t>
            </a:r>
            <a:r>
              <a:rPr lang="en-US" sz="2400" b="1" dirty="0"/>
              <a:t>EVALUATING PERFORMANCE. </a:t>
            </a:r>
          </a:p>
          <a:p>
            <a:r>
              <a:rPr lang="en-US" b="1" dirty="0"/>
              <a:t>d. Reconsideration of a Performance Appraisal. </a:t>
            </a:r>
            <a:r>
              <a:rPr lang="en-US" dirty="0"/>
              <a:t>Employees may seek reconsideration of issues related to the performance appraisal process (e.g., individual performance element ratings and ratings of record) through the administrative grievance system or, where applicable, negotiated grievance procedures. Employees may </a:t>
            </a:r>
            <a:r>
              <a:rPr lang="en-US" b="1" dirty="0"/>
              <a:t>not </a:t>
            </a:r>
            <a:r>
              <a:rPr lang="en-US" dirty="0"/>
              <a:t>challenge contents (e.g., performance elements or standards) of an employee performance plan and decisions to grant or not grant a performance award or quality step increase (QSI) through the administrative grievance system or, where applicable, negotiated grievance procedures. </a:t>
            </a:r>
          </a:p>
          <a:p>
            <a:endParaRPr lang="en-US" dirty="0"/>
          </a:p>
          <a:p>
            <a:endParaRPr lang="en-US" dirty="0"/>
          </a:p>
          <a:p>
            <a:r>
              <a:rPr lang="en-US" sz="2400" dirty="0"/>
              <a:t>Remember, the goal of New Beginnings is no surprises at the end of the appraisal cycle</a:t>
            </a:r>
            <a:r>
              <a:rPr lang="en-US" sz="2400" baseline="0" dirty="0"/>
              <a:t> – i</a:t>
            </a:r>
            <a:r>
              <a:rPr lang="en-US" sz="2400" dirty="0"/>
              <a:t>f your supervisor brings up a problem with your work that you were not made aware of, that is </a:t>
            </a:r>
            <a:r>
              <a:rPr lang="en-US" sz="2400" dirty="0" err="1"/>
              <a:t>grievable</a:t>
            </a:r>
            <a:r>
              <a:rPr lang="en-US" sz="2400" dirty="0"/>
              <a:t> and should be reported to the Union immediately. Ask the supervisor why this was not brought to your attention previously, and take notes of his or her response. It is your supervisor’s job to communicate with you throughout the appraisal period and to let you know immediately when there is a problem, and to give you time to correct it before you are rated. If</a:t>
            </a:r>
            <a:r>
              <a:rPr lang="en-US" sz="2400" baseline="0" dirty="0"/>
              <a:t> the process has not been followed, that is </a:t>
            </a:r>
            <a:r>
              <a:rPr lang="en-US" sz="2400" baseline="0" dirty="0" err="1"/>
              <a:t>grievable</a:t>
            </a:r>
            <a:r>
              <a:rPr lang="en-US" sz="2400" baseline="0" dirty="0"/>
              <a:t>. The specifics depend on the contract.</a:t>
            </a:r>
            <a:endParaRPr lang="en-US" sz="2400" dirty="0"/>
          </a:p>
          <a:p>
            <a:endParaRPr lang="en-US" sz="2400" dirty="0"/>
          </a:p>
          <a:p>
            <a:r>
              <a:rPr lang="en-US" sz="2400" dirty="0"/>
              <a:t>Prior to the implementation of New Beginnings, some employees may have come to expect receiving the highest ratings possible, consistently and across the board. Receiving a “3” may be an adjustment for those folks. Keep in mind that under New Beginnings, the majority of employees will be rated a 3 – but that is not a bad thing! Level 5 ratings should be relatively rare and distributed more or less evenly throughout job types, locations, and components.</a:t>
            </a:r>
          </a:p>
        </p:txBody>
      </p:sp>
      <p:sp>
        <p:nvSpPr>
          <p:cNvPr id="4" name="Slide Number Placeholder 3"/>
          <p:cNvSpPr>
            <a:spLocks noGrp="1"/>
          </p:cNvSpPr>
          <p:nvPr>
            <p:ph type="sldNum" sz="quarter" idx="10"/>
          </p:nvPr>
        </p:nvSpPr>
        <p:spPr/>
        <p:txBody>
          <a:bodyPr/>
          <a:lstStyle/>
          <a:p>
            <a:fld id="{08272EAD-3098-4ABD-B139-15810BE22530}"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393603071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272EAD-3098-4ABD-B139-15810BE22530}"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119405063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Supervisors are responsible</a:t>
            </a:r>
            <a:r>
              <a:rPr lang="en-US" baseline="0" dirty="0"/>
              <a:t> for many of the tasks in monitoring performance; while some of the employee responsibilities are somewhat optional, it is imperative that employees complete these tasks to ensure that they get a fair rating at the end of the appraisal period.</a:t>
            </a:r>
          </a:p>
          <a:p>
            <a:endParaRPr lang="en-US" baseline="0" dirty="0"/>
          </a:p>
          <a:p>
            <a:r>
              <a:rPr lang="en-US" baseline="0" dirty="0"/>
              <a:t>To recap, as an employee, you are mostly responsible for working to meet expectations and communicating regularly with your supervisor:</a:t>
            </a:r>
          </a:p>
          <a:p>
            <a:pPr marL="174982" indent="-174982">
              <a:buFont typeface="Arial" panose="020B0604020202020204" pitchFamily="34" charset="0"/>
              <a:buChar char="•"/>
            </a:pPr>
            <a:r>
              <a:rPr lang="en-US" baseline="0" dirty="0"/>
              <a:t>Asking questions whenever something is unclear</a:t>
            </a:r>
          </a:p>
          <a:p>
            <a:pPr marL="174982" indent="-174982">
              <a:buFont typeface="Arial" panose="020B0604020202020204" pitchFamily="34" charset="0"/>
              <a:buChar char="•"/>
            </a:pPr>
            <a:r>
              <a:rPr lang="en-US" baseline="0" dirty="0"/>
              <a:t>Keeping your supervisor informed and updated (on projects, issues, accomplishments)</a:t>
            </a:r>
          </a:p>
          <a:p>
            <a:pPr marL="174982" indent="-174982">
              <a:buFont typeface="Arial" panose="020B0604020202020204" pitchFamily="34" charset="0"/>
              <a:buChar char="•"/>
            </a:pPr>
            <a:r>
              <a:rPr lang="en-US" baseline="0" dirty="0"/>
              <a:t>Documenting your achievements and success throughout the appraisal period and communicating them to your supervisor</a:t>
            </a:r>
          </a:p>
          <a:p>
            <a:pPr marL="174982" indent="-174982">
              <a:buFont typeface="Arial" panose="020B0604020202020204" pitchFamily="34" charset="0"/>
              <a:buChar char="•"/>
            </a:pPr>
            <a:r>
              <a:rPr lang="en-US" baseline="0" dirty="0"/>
              <a:t>Determining if your performance elements and standards are still a good fit for your work</a:t>
            </a:r>
          </a:p>
          <a:p>
            <a:pPr marL="174982" indent="-174982">
              <a:buFont typeface="Arial" panose="020B0604020202020204" pitchFamily="34" charset="0"/>
              <a:buChar char="•"/>
            </a:pPr>
            <a:r>
              <a:rPr lang="en-US" baseline="0" dirty="0"/>
              <a:t>Alerting your supervisor to barriers or possible barriers and finding solutions</a:t>
            </a:r>
          </a:p>
          <a:p>
            <a:pPr marL="174982" indent="-174982">
              <a:buFont typeface="Arial" panose="020B0604020202020204" pitchFamily="34" charset="0"/>
              <a:buChar char="•"/>
            </a:pPr>
            <a:r>
              <a:rPr lang="en-US" baseline="0" dirty="0"/>
              <a:t>Engaging in self-development, including professional development and training</a:t>
            </a:r>
          </a:p>
          <a:p>
            <a:pPr marL="174982" indent="-174982">
              <a:buFont typeface="Arial" panose="020B0604020202020204" pitchFamily="34" charset="0"/>
              <a:buChar char="•"/>
            </a:pPr>
            <a:r>
              <a:rPr lang="en-US" baseline="0" dirty="0"/>
              <a:t>Submitting a self-assessment at the end of the appraisal period</a:t>
            </a:r>
          </a:p>
          <a:p>
            <a:pPr marL="174982" indent="-174982">
              <a:buFont typeface="Arial" panose="020B0604020202020204" pitchFamily="34" charset="0"/>
              <a:buChar char="•"/>
            </a:pPr>
            <a:r>
              <a:rPr lang="en-US" baseline="0" dirty="0"/>
              <a:t>Assuring that your rating of record is accurate and fair</a:t>
            </a:r>
          </a:p>
          <a:p>
            <a:pPr marL="174982" indent="-174982">
              <a:buFont typeface="Arial" panose="020B0604020202020204" pitchFamily="34" charset="0"/>
              <a:buChar char="•"/>
            </a:pPr>
            <a:r>
              <a:rPr lang="en-US" baseline="0" dirty="0"/>
              <a:t>Alerting your Local if the required procedures are not being followed appropriately by management – in order for the system to work, management must know they will be held accountable!</a:t>
            </a:r>
          </a:p>
          <a:p>
            <a:endParaRPr lang="en-US" baseline="0" dirty="0"/>
          </a:p>
          <a:p>
            <a:r>
              <a:rPr lang="en-US" baseline="0" dirty="0"/>
              <a:t>Your supervisor is responsible for following the requirements of New Beginnings, including:</a:t>
            </a:r>
          </a:p>
          <a:p>
            <a:pPr marL="174982" indent="-174982">
              <a:buFont typeface="Arial" panose="020B0604020202020204" pitchFamily="34" charset="0"/>
              <a:buChar char="•"/>
            </a:pPr>
            <a:r>
              <a:rPr lang="en-US" baseline="0" dirty="0"/>
              <a:t>Providing frequent feedback to employees, including praise and constructive criticism</a:t>
            </a:r>
          </a:p>
          <a:p>
            <a:pPr marL="174982" indent="-174982">
              <a:buFont typeface="Arial" panose="020B0604020202020204" pitchFamily="34" charset="0"/>
              <a:buChar char="•"/>
            </a:pPr>
            <a:r>
              <a:rPr lang="en-US" baseline="0" dirty="0"/>
              <a:t>Immediately notifying an employee when a problem is detected, and giving the time and assistance needed to improve</a:t>
            </a:r>
          </a:p>
          <a:p>
            <a:pPr marL="174982" indent="-174982">
              <a:buFont typeface="Arial" panose="020B0604020202020204" pitchFamily="34" charset="0"/>
              <a:buChar char="•"/>
            </a:pPr>
            <a:r>
              <a:rPr lang="en-US" baseline="0" dirty="0"/>
              <a:t>Providing opportunities for employees to share their successes and accomplishments, and keeping track of them</a:t>
            </a:r>
          </a:p>
          <a:p>
            <a:pPr marL="174982" indent="-174982">
              <a:buFont typeface="Arial" panose="020B0604020202020204" pitchFamily="34" charset="0"/>
              <a:buChar char="•"/>
            </a:pPr>
            <a:r>
              <a:rPr lang="en-US" baseline="0" dirty="0"/>
              <a:t>Praising and rewarding excellent performance throughout the year, not just at appraisal time</a:t>
            </a:r>
          </a:p>
          <a:p>
            <a:pPr marL="174982" indent="-174982">
              <a:buFont typeface="Arial" panose="020B0604020202020204" pitchFamily="34" charset="0"/>
              <a:buChar char="•"/>
            </a:pPr>
            <a:r>
              <a:rPr lang="en-US" baseline="0" dirty="0"/>
              <a:t>Initiating, planning, and documenting all formal performance discussions</a:t>
            </a:r>
          </a:p>
          <a:p>
            <a:pPr marL="174982" indent="-174982">
              <a:buFont typeface="Arial" panose="020B0604020202020204" pitchFamily="34" charset="0"/>
              <a:buChar char="•"/>
            </a:pPr>
            <a:r>
              <a:rPr lang="en-US" baseline="0" dirty="0"/>
              <a:t>Working with employees to solve problems and overcome barriers</a:t>
            </a:r>
          </a:p>
          <a:p>
            <a:pPr marL="174982" indent="-174982">
              <a:buFont typeface="Arial" panose="020B0604020202020204" pitchFamily="34" charset="0"/>
              <a:buChar char="•"/>
            </a:pPr>
            <a:r>
              <a:rPr lang="en-US" baseline="0" dirty="0"/>
              <a:t>Knowing your current and long-term career goals and suggesting appropriate development and training opportunities</a:t>
            </a:r>
          </a:p>
          <a:p>
            <a:pPr marL="174982" indent="-174982">
              <a:buFont typeface="Arial" panose="020B0604020202020204" pitchFamily="34" charset="0"/>
              <a:buChar char="•"/>
            </a:pPr>
            <a:r>
              <a:rPr lang="en-US" baseline="0" dirty="0"/>
              <a:t>Writing performance narratives and assigning a rating to each performance element</a:t>
            </a:r>
          </a:p>
          <a:p>
            <a:pPr marL="174982" indent="-174982">
              <a:buFont typeface="Arial" panose="020B0604020202020204" pitchFamily="34" charset="0"/>
              <a:buChar char="•"/>
            </a:pPr>
            <a:r>
              <a:rPr lang="en-US" baseline="0" dirty="0"/>
              <a:t>Calculating an overall rating of record and communicating it to the employee</a:t>
            </a:r>
          </a:p>
        </p:txBody>
      </p:sp>
      <p:sp>
        <p:nvSpPr>
          <p:cNvPr id="4" name="Slide Number Placeholder 3"/>
          <p:cNvSpPr>
            <a:spLocks noGrp="1"/>
          </p:cNvSpPr>
          <p:nvPr>
            <p:ph type="sldNum" sz="quarter" idx="10"/>
          </p:nvPr>
        </p:nvSpPr>
        <p:spPr/>
        <p:txBody>
          <a:bodyPr/>
          <a:lstStyle/>
          <a:p>
            <a:fld id="{08272EAD-3098-4ABD-B139-15810BE22530}"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195881005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From </a:t>
            </a:r>
            <a:r>
              <a:rPr lang="en-US" b="0" baseline="0" dirty="0" err="1"/>
              <a:t>DoDI</a:t>
            </a:r>
            <a:r>
              <a:rPr lang="en-US" b="0" baseline="0" dirty="0"/>
              <a:t> </a:t>
            </a:r>
            <a:r>
              <a:rPr lang="en-US" dirty="0">
                <a:solidFill>
                  <a:srgbClr val="006600"/>
                </a:solidFill>
              </a:rPr>
              <a:t>1400.25 Volume 431 dated 04/02/2016 </a:t>
            </a:r>
            <a:r>
              <a:rPr lang="en-US" sz="1200" b="1" i="0" u="none" strike="noStrike" kern="1200" baseline="0" dirty="0">
                <a:solidFill>
                  <a:schemeClr val="tx1"/>
                </a:solidFill>
                <a:latin typeface="+mn-lt"/>
                <a:ea typeface="+mn-ea"/>
                <a:cs typeface="+mn-cs"/>
              </a:rPr>
              <a:t>3.3. PLANNING PERFORMANCE. </a:t>
            </a:r>
          </a:p>
          <a:p>
            <a:r>
              <a:rPr lang="en-US" sz="1200" b="1" i="0" u="none" strike="noStrike" kern="1200" baseline="0" dirty="0">
                <a:solidFill>
                  <a:schemeClr val="tx1"/>
                </a:solidFill>
                <a:latin typeface="+mn-lt"/>
                <a:ea typeface="+mn-ea"/>
                <a:cs typeface="+mn-cs"/>
              </a:rPr>
              <a:t>b. Performance Elements. </a:t>
            </a:r>
            <a:r>
              <a:rPr lang="en-US" sz="1200" b="0" i="0" u="none" strike="noStrike" kern="1200" baseline="0" dirty="0">
                <a:solidFill>
                  <a:schemeClr val="tx1"/>
                </a:solidFill>
                <a:latin typeface="+mn-lt"/>
                <a:ea typeface="+mn-ea"/>
                <a:cs typeface="+mn-cs"/>
              </a:rPr>
              <a:t>Performance elements describe the expectations related to the work being performed. All performance elements must be critical elements and clearly align with organizational goals. For ratings of record, each ratable element will be assigned a performance element rating. For assistance with alignment of performance elements to organizational goals, supervisors should review organizational plans and may consult with their performance improvement officer, or equivalent, as necessary. The USD(P&amp;R) must approve DoD-wide performance elements for groups of employees, as needed. The two types of performance elements are: </a:t>
            </a:r>
          </a:p>
          <a:p>
            <a:pPr lvl="1"/>
            <a:r>
              <a:rPr lang="en-US" sz="1200" b="0" i="0" u="none" strike="noStrike" kern="1200" baseline="0" dirty="0">
                <a:solidFill>
                  <a:schemeClr val="tx1"/>
                </a:solidFill>
                <a:latin typeface="+mn-lt"/>
                <a:ea typeface="+mn-ea"/>
                <a:cs typeface="+mn-cs"/>
              </a:rPr>
              <a:t>(1) Critical Element. Performance plans must have a minimum of one critical performance element, and each element must have associated performance standards that define expectations. A critical element is a work assignment or responsibility of such importance that unacceptable performance on the element would result in a determination that an employee’s overall performance is rated as “Unacceptable.” Critical elements are only used to measure individual performance; supervisors must not establish critical elements for team performance. </a:t>
            </a:r>
          </a:p>
          <a:p>
            <a:pPr lvl="1"/>
            <a:r>
              <a:rPr lang="en-US" sz="1200" b="0" i="0" u="none" strike="noStrike" kern="1200" baseline="0" dirty="0">
                <a:solidFill>
                  <a:schemeClr val="tx1"/>
                </a:solidFill>
                <a:latin typeface="+mn-lt"/>
                <a:ea typeface="+mn-ea"/>
                <a:cs typeface="+mn-cs"/>
              </a:rPr>
              <a:t>(2) Supervisory Element. All performance elements related to supervisory duties are critical elements. The number of supervisory performance elements on performance plans for supervisors will equal or exceed the number of non-supervisory (technical) performance elements. The requirement for the number of supervisory performance elements to exceed the number of non-supervisory elements does not apply to employees coded as Supervisor Civil Service Reform Act (CSRA) code “4” in the Defense Civilian Personnel Data System. </a:t>
            </a:r>
          </a:p>
          <a:p>
            <a:endParaRPr lang="en-US" sz="2400" dirty="0"/>
          </a:p>
          <a:p>
            <a:endParaRPr lang="en-US" sz="2400" dirty="0"/>
          </a:p>
          <a:p>
            <a:pPr defTabSz="933237">
              <a:defRPr/>
            </a:pPr>
            <a:r>
              <a:rPr lang="en-US" sz="2400" dirty="0"/>
              <a:t>Supervisors’ critical elements include following</a:t>
            </a:r>
            <a:r>
              <a:rPr lang="en-US" sz="2400" baseline="0" dirty="0"/>
              <a:t> the performance management system appropriately (e.g. meeting with each employee at least three times, alerting employees know as soon as they realize there’s a problem, etc.) If a supervisor is not following the system, then they will receive a rating of record of “1”.</a:t>
            </a:r>
            <a:endParaRPr lang="en-US" sz="2400" dirty="0"/>
          </a:p>
        </p:txBody>
      </p:sp>
      <p:sp>
        <p:nvSpPr>
          <p:cNvPr id="4" name="Slide Number Placeholder 3"/>
          <p:cNvSpPr>
            <a:spLocks noGrp="1"/>
          </p:cNvSpPr>
          <p:nvPr>
            <p:ph type="sldNum" sz="quarter" idx="10"/>
          </p:nvPr>
        </p:nvSpPr>
        <p:spPr/>
        <p:txBody>
          <a:bodyPr/>
          <a:lstStyle/>
          <a:p>
            <a:fld id="{08272EAD-3098-4ABD-B139-15810BE22530}"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184321527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272EAD-3098-4ABD-B139-15810BE22530}"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1743557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t>
            </a:r>
            <a:r>
              <a:rPr lang="en-US" b="0" baseline="0" dirty="0" err="1"/>
              <a:t>DoDI</a:t>
            </a:r>
            <a:r>
              <a:rPr lang="en-US" b="0" baseline="0" dirty="0"/>
              <a:t> </a:t>
            </a:r>
            <a:r>
              <a:rPr lang="en-US" dirty="0">
                <a:solidFill>
                  <a:srgbClr val="006600"/>
                </a:solidFill>
              </a:rPr>
              <a:t>1400.25 Volume 431 dated 04/02/2016, Section 3.3, </a:t>
            </a:r>
            <a:r>
              <a:rPr lang="en-US" cap="all" dirty="0"/>
              <a:t>PLANNING PERFORMANCE:</a:t>
            </a:r>
          </a:p>
          <a:p>
            <a:r>
              <a:rPr lang="en-US" b="1" dirty="0"/>
              <a:t>3.3. PLANNING PERFORMANCE. </a:t>
            </a:r>
            <a:r>
              <a:rPr lang="en-US" dirty="0"/>
              <a:t>Employee and supervisor engagement that provides opportunity for employee input is the first step in establishing ongoing communication and understanding of performance expectations and organizational goals throughout the appraisal cycle. This results in effective performance planning. Specific performance measures will be used to determine whether expectations and goals are being met. Each employee must have a written performance plan established and approved normally within 30 calendar days of the beginning of the appraisal cycle or the employee’s assignment to a new position or set of duties. The supervisor will communicate the performance plan to the employee after it has been approved in accordance with DoD Component procedures. </a:t>
            </a:r>
          </a:p>
          <a:p>
            <a:pPr marL="233309" indent="-233309">
              <a:buFont typeface="+mj-lt"/>
              <a:buAutoNum type="alphaLcParenR"/>
            </a:pPr>
            <a:r>
              <a:rPr lang="en-US" b="1" dirty="0"/>
              <a:t>Employee Performance Plan. </a:t>
            </a:r>
            <a:r>
              <a:rPr lang="en-US" dirty="0"/>
              <a:t>The performance plan will clearly document for each employee how the expected outcomes and results are linked to the organization’s goals and objectives and how his or her performance will be measured throughout the appraisal cycle. The performance plan includes the employee’s performance elements and performance standards for the appraisal cycle. Changes to mission, organizational goals, work unit priorities, or assigned duties that occur during the appraisal cycle may necessitate revisions to the performance plan.</a:t>
            </a:r>
          </a:p>
          <a:p>
            <a:pPr marL="233309" indent="-233309">
              <a:buFont typeface="+mj-lt"/>
              <a:buAutoNum type="alphaLcParenR"/>
            </a:pPr>
            <a:endParaRPr lang="en-US" dirty="0"/>
          </a:p>
          <a:p>
            <a:endParaRPr lang="en-US" dirty="0"/>
          </a:p>
          <a:p>
            <a:r>
              <a:rPr lang="en-US" dirty="0"/>
              <a:t>Performance plans are developed by the supervisor, ideally with active input from the employee, and must be officially approved by the employee. An employee’s performance plan should be established, approved, and communicated to the employee within 30 calendar days of the beginning of the appraisal period (by April 30) in most circumstances.</a:t>
            </a:r>
          </a:p>
          <a:p>
            <a:endParaRPr lang="en-US" dirty="0"/>
          </a:p>
          <a:p>
            <a:r>
              <a:rPr lang="en-US" dirty="0"/>
              <a:t>It is the supervisor’s responsibility to ensure that the employee’s performance expectations are clearly linked to the organization’s goals and objectives. One way this may be accomplished is through an IDP (Individual Development Plan), listing the learning and experience needed for short-term and long-term career goals. An employee’s IDP may be linked to the Component’s PAP (Performance Assistance Plan) – an organizational performance plan that systematically documents learning and development opportunities. Typically developed by the Training, Education, and Professional Development (TE&amp;PD) within a component, your organization’s Office of Strategic Planning likely has a PAP or something similar that can be incorporated into your career planning process. </a:t>
            </a:r>
          </a:p>
          <a:p>
            <a:r>
              <a:rPr lang="en-US" dirty="0"/>
              <a:t>For example, if a shortage of employees with acquisitions expertise is identified, a PAP might document training or on-the-job learning opportunities that an employee might utilize towards the goal of building experience and knowledge in contracting acquisitions.</a:t>
            </a:r>
          </a:p>
        </p:txBody>
      </p:sp>
      <p:sp>
        <p:nvSpPr>
          <p:cNvPr id="4" name="Slide Number Placeholder 3"/>
          <p:cNvSpPr>
            <a:spLocks noGrp="1"/>
          </p:cNvSpPr>
          <p:nvPr>
            <p:ph type="sldNum" sz="quarter" idx="10"/>
          </p:nvPr>
        </p:nvSpPr>
        <p:spPr/>
        <p:txBody>
          <a:bodyPr/>
          <a:lstStyle/>
          <a:p>
            <a:fld id="{08272EAD-3098-4ABD-B139-15810BE22530}" type="slidenum">
              <a:rPr lang="en-US" smtClean="0"/>
              <a:t>9</a:t>
            </a:fld>
            <a:endParaRPr lang="en-US"/>
          </a:p>
        </p:txBody>
      </p:sp>
    </p:spTree>
    <p:extLst>
      <p:ext uri="{BB962C8B-B14F-4D97-AF65-F5344CB8AC3E}">
        <p14:creationId xmlns:p14="http://schemas.microsoft.com/office/powerpoint/2010/main" val="203421910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 approve your performance plan, choose “Update” under “Actions” on the far right, then click “Go.”</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272EAD-3098-4ABD-B139-15810BE225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042349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“Step 4: Approvals and Acknowledgements” tab.</a:t>
            </a:r>
          </a:p>
          <a:p>
            <a:r>
              <a:rPr lang="en-US" baseline="0" dirty="0"/>
              <a:t>Then click on “Acknowledge Receipt.” The date will be entered.</a:t>
            </a:r>
          </a:p>
          <a:p>
            <a:r>
              <a:rPr lang="en-US" baseline="0" dirty="0"/>
              <a:t>Then click “Save and Go Back” to save your acknowledgement.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272EAD-3098-4ABD-B139-15810BE225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785407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Towards the end of the</a:t>
            </a:r>
            <a:r>
              <a:rPr lang="en-US" baseline="0" dirty="0"/>
              <a:t> appraisal period, Locals can help member by:</a:t>
            </a:r>
          </a:p>
          <a:p>
            <a:pPr marL="171450" indent="-171450">
              <a:spcAft>
                <a:spcPts val="600"/>
              </a:spcAft>
              <a:buFont typeface="Arial" panose="020B0604020202020204" pitchFamily="34" charset="0"/>
              <a:buChar char="•"/>
            </a:pPr>
            <a:r>
              <a:rPr lang="en-US" sz="1200" dirty="0">
                <a:solidFill>
                  <a:schemeClr val="tx1">
                    <a:lumMod val="75000"/>
                    <a:lumOff val="25000"/>
                  </a:schemeClr>
                </a:solidFill>
              </a:rPr>
              <a:t>Providing tips for writing a self-assessment – and strongly</a:t>
            </a:r>
            <a:r>
              <a:rPr lang="en-US" sz="1200" baseline="0" dirty="0">
                <a:solidFill>
                  <a:schemeClr val="tx1">
                    <a:lumMod val="75000"/>
                    <a:lumOff val="25000"/>
                  </a:schemeClr>
                </a:solidFill>
              </a:rPr>
              <a:t> encouraging all members to write one.</a:t>
            </a:r>
            <a:endParaRPr lang="en-US" sz="1200" dirty="0">
              <a:solidFill>
                <a:schemeClr val="tx1">
                  <a:lumMod val="75000"/>
                  <a:lumOff val="25000"/>
                </a:schemeClr>
              </a:solidFill>
            </a:endParaRPr>
          </a:p>
          <a:p>
            <a:pPr marL="171450" indent="-171450">
              <a:spcAft>
                <a:spcPts val="600"/>
              </a:spcAft>
              <a:buFont typeface="Arial" panose="020B0604020202020204" pitchFamily="34" charset="0"/>
              <a:buChar char="•"/>
            </a:pPr>
            <a:r>
              <a:rPr lang="en-US" sz="1200" dirty="0">
                <a:solidFill>
                  <a:schemeClr val="tx1">
                    <a:lumMod val="75000"/>
                    <a:lumOff val="25000"/>
                  </a:schemeClr>
                </a:solidFill>
              </a:rPr>
              <a:t>Providing suggestions for how to prepare for their Performance Review</a:t>
            </a:r>
            <a:r>
              <a:rPr lang="en-US" sz="1200" baseline="0" dirty="0">
                <a:solidFill>
                  <a:schemeClr val="tx1">
                    <a:lumMod val="75000"/>
                    <a:lumOff val="25000"/>
                  </a:schemeClr>
                </a:solidFill>
              </a:rPr>
              <a:t> – such as what to bring with them</a:t>
            </a:r>
            <a:endParaRPr lang="en-US" sz="1200" dirty="0">
              <a:solidFill>
                <a:schemeClr val="tx1">
                  <a:lumMod val="75000"/>
                  <a:lumOff val="25000"/>
                </a:schemeClr>
              </a:solidFill>
            </a:endParaRPr>
          </a:p>
          <a:p>
            <a:pPr marL="171450" indent="-171450">
              <a:spcAft>
                <a:spcPts val="600"/>
              </a:spcAft>
              <a:buFont typeface="Arial" panose="020B0604020202020204" pitchFamily="34" charset="0"/>
              <a:buChar char="•"/>
            </a:pPr>
            <a:r>
              <a:rPr lang="en-US" sz="1200" dirty="0">
                <a:solidFill>
                  <a:schemeClr val="tx1">
                    <a:lumMod val="75000"/>
                    <a:lumOff val="25000"/>
                  </a:schemeClr>
                </a:solidFill>
              </a:rPr>
              <a:t>Providing assistance to members who feel they have been rated unfairly – if</a:t>
            </a:r>
            <a:r>
              <a:rPr lang="en-US" sz="1200" baseline="0" dirty="0">
                <a:solidFill>
                  <a:schemeClr val="tx1">
                    <a:lumMod val="75000"/>
                    <a:lumOff val="25000"/>
                  </a:schemeClr>
                </a:solidFill>
              </a:rPr>
              <a:t> procedures have not been properly followed, Locals should be prepared to help employees fight unfair ratings.</a:t>
            </a:r>
            <a:endParaRPr lang="en-US" sz="1200" dirty="0">
              <a:solidFill>
                <a:schemeClr val="tx1">
                  <a:lumMod val="75000"/>
                  <a:lumOff val="25000"/>
                </a:schemeClr>
              </a:solidFill>
            </a:endParaRPr>
          </a:p>
          <a:p>
            <a:pPr marL="171450" indent="-171450">
              <a:spcAft>
                <a:spcPts val="600"/>
              </a:spcAft>
              <a:buFont typeface="Arial" panose="020B0604020202020204" pitchFamily="34" charset="0"/>
              <a:buChar char="•"/>
            </a:pPr>
            <a:endParaRPr lang="en-US" sz="1200" dirty="0">
              <a:solidFill>
                <a:schemeClr val="tx1">
                  <a:lumMod val="75000"/>
                  <a:lumOff val="25000"/>
                </a:schemeClr>
              </a:solidFill>
            </a:endParaRPr>
          </a:p>
          <a:p>
            <a:pPr marL="171450" indent="-171450">
              <a:spcAft>
                <a:spcPts val="600"/>
              </a:spcAft>
              <a:buFont typeface="Arial" panose="020B0604020202020204" pitchFamily="34" charset="0"/>
              <a:buChar char="•"/>
            </a:pPr>
            <a:r>
              <a:rPr lang="en-US" sz="1200" dirty="0">
                <a:solidFill>
                  <a:schemeClr val="tx1">
                    <a:lumMod val="75000"/>
                    <a:lumOff val="25000"/>
                  </a:schemeClr>
                </a:solidFill>
              </a:rPr>
              <a:t>Can</a:t>
            </a:r>
            <a:r>
              <a:rPr lang="en-US" sz="1200" baseline="0" dirty="0">
                <a:solidFill>
                  <a:schemeClr val="tx1">
                    <a:lumMod val="75000"/>
                    <a:lumOff val="25000"/>
                  </a:schemeClr>
                </a:solidFill>
              </a:rPr>
              <a:t> any extra assistance be provided to members: </a:t>
            </a:r>
          </a:p>
          <a:p>
            <a:pPr marL="628650" lvl="1" indent="-171450">
              <a:spcAft>
                <a:spcPts val="600"/>
              </a:spcAft>
              <a:buFont typeface="Arial" panose="020B0604020202020204" pitchFamily="34" charset="0"/>
              <a:buChar char="•"/>
            </a:pPr>
            <a:r>
              <a:rPr lang="en-US" sz="1200" baseline="0" dirty="0">
                <a:solidFill>
                  <a:schemeClr val="tx1">
                    <a:lumMod val="75000"/>
                    <a:lumOff val="25000"/>
                  </a:schemeClr>
                </a:solidFill>
              </a:rPr>
              <a:t>For whom English is a second language?</a:t>
            </a:r>
          </a:p>
          <a:p>
            <a:pPr marL="628650" lvl="1" indent="-171450">
              <a:spcAft>
                <a:spcPts val="600"/>
              </a:spcAft>
              <a:buFont typeface="Arial" panose="020B0604020202020204" pitchFamily="34" charset="0"/>
              <a:buChar char="•"/>
            </a:pPr>
            <a:r>
              <a:rPr lang="en-US" sz="1200" baseline="0" dirty="0">
                <a:solidFill>
                  <a:schemeClr val="tx1">
                    <a:lumMod val="75000"/>
                    <a:lumOff val="25000"/>
                  </a:schemeClr>
                </a:solidFill>
              </a:rPr>
              <a:t>Who come from lower educational backgrounds?</a:t>
            </a:r>
          </a:p>
          <a:p>
            <a:pPr marL="628650" lvl="1" indent="-171450">
              <a:spcAft>
                <a:spcPts val="600"/>
              </a:spcAft>
              <a:buFont typeface="Arial" panose="020B0604020202020204" pitchFamily="34" charset="0"/>
              <a:buChar char="•"/>
            </a:pPr>
            <a:r>
              <a:rPr lang="en-US" sz="1200" baseline="0" dirty="0">
                <a:solidFill>
                  <a:schemeClr val="tx1">
                    <a:lumMod val="75000"/>
                    <a:lumOff val="25000"/>
                  </a:schemeClr>
                </a:solidFill>
              </a:rPr>
              <a:t>Whose culture background might make promoting one’s achievements more difficult?</a:t>
            </a:r>
          </a:p>
          <a:p>
            <a:pPr marL="171450" indent="-171450">
              <a:spcAft>
                <a:spcPts val="600"/>
              </a:spcAft>
              <a:buFont typeface="Arial" panose="020B0604020202020204" pitchFamily="34" charset="0"/>
              <a:buChar char="•"/>
            </a:pPr>
            <a:endParaRPr lang="en-US" sz="1200" dirty="0">
              <a:solidFill>
                <a:schemeClr val="tx1">
                  <a:lumMod val="75000"/>
                  <a:lumOff val="25000"/>
                </a:schemeClr>
              </a:solidFill>
            </a:endParaRPr>
          </a:p>
          <a:p>
            <a:endParaRPr lang="en-US" dirty="0"/>
          </a:p>
        </p:txBody>
      </p:sp>
      <p:sp>
        <p:nvSpPr>
          <p:cNvPr id="4" name="Slide Number Placeholder 3"/>
          <p:cNvSpPr>
            <a:spLocks noGrp="1"/>
          </p:cNvSpPr>
          <p:nvPr>
            <p:ph type="sldNum" sz="quarter" idx="10"/>
          </p:nvPr>
        </p:nvSpPr>
        <p:spPr/>
        <p:txBody>
          <a:bodyPr/>
          <a:lstStyle/>
          <a:p>
            <a:fld id="{08272EAD-3098-4ABD-B139-15810BE22530}" type="slidenum">
              <a:rPr lang="en-US" smtClean="0">
                <a:solidFill>
                  <a:prstClr val="black"/>
                </a:solidFill>
              </a:rPr>
              <a:pPr/>
              <a:t>85</a:t>
            </a:fld>
            <a:endParaRPr lang="en-US">
              <a:solidFill>
                <a:prstClr val="black"/>
              </a:solidFill>
            </a:endParaRPr>
          </a:p>
        </p:txBody>
      </p:sp>
    </p:spTree>
    <p:extLst>
      <p:ext uri="{BB962C8B-B14F-4D97-AF65-F5344CB8AC3E}">
        <p14:creationId xmlns:p14="http://schemas.microsoft.com/office/powerpoint/2010/main" val="367118684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sym typeface="Wingdings" panose="05000000000000000000" pitchFamily="2" charset="2"/>
              </a:rPr>
              <a:t>What kind of standards or expectations should be put in place to assure that:</a:t>
            </a:r>
          </a:p>
          <a:p>
            <a:r>
              <a:rPr lang="en-US" sz="1100" dirty="0">
                <a:sym typeface="Wingdings" panose="05000000000000000000" pitchFamily="2" charset="2"/>
              </a:rPr>
              <a:t>Supervisors are reading and taking into account employee input and self-assessments</a:t>
            </a:r>
            <a:br>
              <a:rPr lang="en-US" sz="1100" dirty="0">
                <a:sym typeface="Wingdings" panose="05000000000000000000" pitchFamily="2" charset="2"/>
              </a:rPr>
            </a:br>
            <a:r>
              <a:rPr lang="en-US" sz="1100" dirty="0">
                <a:sym typeface="Wingdings" panose="05000000000000000000" pitchFamily="2" charset="2"/>
              </a:rPr>
              <a:t>Ratings are based solely on employee performance elements and standards</a:t>
            </a:r>
          </a:p>
          <a:p>
            <a:r>
              <a:rPr lang="en-US" sz="1100" dirty="0">
                <a:sym typeface="Wingdings" panose="05000000000000000000" pitchFamily="2" charset="2"/>
              </a:rPr>
              <a:t>Narratives are relevant, and that narratives are written before a rating is assigned (the rating should fit the narrative, not vice versa).</a:t>
            </a:r>
          </a:p>
          <a:p>
            <a:endParaRPr lang="en-US" sz="1100" dirty="0">
              <a:sym typeface="Wingdings" panose="05000000000000000000" pitchFamily="2" charset="2"/>
            </a:endParaRPr>
          </a:p>
          <a:p>
            <a:r>
              <a:rPr lang="en-US" sz="1100" dirty="0">
                <a:sym typeface="Wingdings" panose="05000000000000000000" pitchFamily="2" charset="2"/>
              </a:rPr>
              <a:t>There should be clear guidelines for what performance narratives should contain and how supervisors shall distinguish between a rating of 3 and a rating of 5. What kind of direction will supervisors be given regarding the implementation of narratives and ratings?</a:t>
            </a:r>
          </a:p>
        </p:txBody>
      </p:sp>
      <p:sp>
        <p:nvSpPr>
          <p:cNvPr id="4" name="Slide Number Placeholder 3"/>
          <p:cNvSpPr>
            <a:spLocks noGrp="1"/>
          </p:cNvSpPr>
          <p:nvPr>
            <p:ph type="sldNum" sz="quarter" idx="10"/>
          </p:nvPr>
        </p:nvSpPr>
        <p:spPr/>
        <p:txBody>
          <a:bodyPr/>
          <a:lstStyle/>
          <a:p>
            <a:fld id="{08272EAD-3098-4ABD-B139-15810BE22530}" type="slidenum">
              <a:rPr lang="en-US" smtClean="0">
                <a:solidFill>
                  <a:prstClr val="black"/>
                </a:solidFill>
              </a:rPr>
              <a:pPr/>
              <a:t>87</a:t>
            </a:fld>
            <a:endParaRPr lang="en-US">
              <a:solidFill>
                <a:prstClr val="black"/>
              </a:solidFill>
            </a:endParaRPr>
          </a:p>
        </p:txBody>
      </p:sp>
    </p:spTree>
    <p:extLst>
      <p:ext uri="{BB962C8B-B14F-4D97-AF65-F5344CB8AC3E}">
        <p14:creationId xmlns:p14="http://schemas.microsoft.com/office/powerpoint/2010/main" val="280772676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baseline="0" dirty="0"/>
          </a:p>
          <a:p>
            <a:endParaRPr lang="en-US" i="0" dirty="0"/>
          </a:p>
        </p:txBody>
      </p:sp>
      <p:sp>
        <p:nvSpPr>
          <p:cNvPr id="4" name="Slide Number Placeholder 3"/>
          <p:cNvSpPr>
            <a:spLocks noGrp="1"/>
          </p:cNvSpPr>
          <p:nvPr>
            <p:ph type="sldNum" sz="quarter" idx="10"/>
          </p:nvPr>
        </p:nvSpPr>
        <p:spPr/>
        <p:txBody>
          <a:bodyPr/>
          <a:lstStyle/>
          <a:p>
            <a:fld id="{08272EAD-3098-4ABD-B139-15810BE22530}" type="slidenum">
              <a:rPr lang="en-US" smtClean="0">
                <a:solidFill>
                  <a:prstClr val="black"/>
                </a:solidFill>
              </a:rPr>
              <a:pPr/>
              <a:t>88</a:t>
            </a:fld>
            <a:endParaRPr lang="en-US">
              <a:solidFill>
                <a:prstClr val="black"/>
              </a:solidFill>
            </a:endParaRPr>
          </a:p>
        </p:txBody>
      </p:sp>
    </p:spTree>
    <p:extLst>
      <p:ext uri="{BB962C8B-B14F-4D97-AF65-F5344CB8AC3E}">
        <p14:creationId xmlns:p14="http://schemas.microsoft.com/office/powerpoint/2010/main" val="345802270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baseline="0" dirty="0"/>
          </a:p>
          <a:p>
            <a:endParaRPr lang="en-US" i="0" dirty="0"/>
          </a:p>
        </p:txBody>
      </p:sp>
      <p:sp>
        <p:nvSpPr>
          <p:cNvPr id="4" name="Slide Number Placeholder 3"/>
          <p:cNvSpPr>
            <a:spLocks noGrp="1"/>
          </p:cNvSpPr>
          <p:nvPr>
            <p:ph type="sldNum" sz="quarter" idx="10"/>
          </p:nvPr>
        </p:nvSpPr>
        <p:spPr/>
        <p:txBody>
          <a:bodyPr/>
          <a:lstStyle/>
          <a:p>
            <a:fld id="{08272EAD-3098-4ABD-B139-15810BE22530}" type="slidenum">
              <a:rPr lang="en-US" smtClean="0">
                <a:solidFill>
                  <a:prstClr val="black"/>
                </a:solidFill>
              </a:rPr>
              <a:pPr/>
              <a:t>89</a:t>
            </a:fld>
            <a:endParaRPr lang="en-US">
              <a:solidFill>
                <a:prstClr val="black"/>
              </a:solidFill>
            </a:endParaRPr>
          </a:p>
        </p:txBody>
      </p:sp>
    </p:spTree>
    <p:extLst>
      <p:ext uri="{BB962C8B-B14F-4D97-AF65-F5344CB8AC3E}">
        <p14:creationId xmlns:p14="http://schemas.microsoft.com/office/powerpoint/2010/main" val="213510058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t>Full DODI section text:</a:t>
            </a:r>
          </a:p>
          <a:p>
            <a:endParaRPr lang="en-US" i="0" dirty="0"/>
          </a:p>
          <a:p>
            <a:pPr marL="0" indent="0">
              <a:buNone/>
            </a:pPr>
            <a:r>
              <a:rPr lang="en-US" sz="1600" dirty="0" err="1">
                <a:solidFill>
                  <a:srgbClr val="2F5597"/>
                </a:solidFill>
              </a:rPr>
              <a:t>DoDI</a:t>
            </a:r>
            <a:r>
              <a:rPr lang="en-US" sz="1600" dirty="0">
                <a:solidFill>
                  <a:srgbClr val="2F5597"/>
                </a:solidFill>
              </a:rPr>
              <a:t> 1400.25 Volume 431</a:t>
            </a:r>
          </a:p>
          <a:p>
            <a:pPr marL="0" indent="0">
              <a:buNone/>
            </a:pPr>
            <a:r>
              <a:rPr lang="en-US" sz="1600" b="1" dirty="0">
                <a:solidFill>
                  <a:srgbClr val="2F5597"/>
                </a:solidFill>
              </a:rPr>
              <a:t>3.5. EVALUATING PERFORMANCE. </a:t>
            </a:r>
            <a:r>
              <a:rPr lang="en-US" sz="1600" dirty="0">
                <a:solidFill>
                  <a:srgbClr val="2F5597"/>
                </a:solidFill>
              </a:rPr>
              <a:t>The supervisor will evaluate employee performance by assessing performance against the elements and standards in the employee's approved performance plan and assigning a rating of record based on work performed during the appraisal cycle. A written rating of record must be provided at the end of the appraisal cycle for each employee who has been under an approved performance plan for 90 calendar days during the cycle. </a:t>
            </a:r>
          </a:p>
          <a:p>
            <a:pPr marL="0" indent="0">
              <a:buNone/>
            </a:pPr>
            <a:r>
              <a:rPr lang="en-US" sz="1600" b="1" dirty="0">
                <a:solidFill>
                  <a:srgbClr val="2F5597"/>
                </a:solidFill>
              </a:rPr>
              <a:t>a. Preparation and Submission of Performance Appraisals. </a:t>
            </a:r>
            <a:r>
              <a:rPr lang="en-US" sz="1600" dirty="0">
                <a:solidFill>
                  <a:srgbClr val="2F5597"/>
                </a:solidFill>
              </a:rPr>
              <a:t>Performance appraisals will be prepared consistent with this volume and documented in the MyPerformance appraisal tool. </a:t>
            </a:r>
          </a:p>
          <a:p>
            <a:pPr marL="457200" lvl="1" indent="0">
              <a:buNone/>
            </a:pPr>
            <a:r>
              <a:rPr lang="en-US" sz="1600" dirty="0">
                <a:solidFill>
                  <a:srgbClr val="2F5597"/>
                </a:solidFill>
              </a:rPr>
              <a:t>(1) Employee Input. Employees can provide written input about their performance accomplishments for supervisors to consider in evaluating each of the performance elements and overall performance accomplishments. </a:t>
            </a:r>
          </a:p>
          <a:p>
            <a:pPr marL="914400" lvl="2" indent="0">
              <a:buNone/>
            </a:pPr>
            <a:r>
              <a:rPr lang="en-US" sz="1600" dirty="0">
                <a:solidFill>
                  <a:srgbClr val="2F5597"/>
                </a:solidFill>
              </a:rPr>
              <a:t>(a) Employee input, while not mandatory, is highly encouraged and valuable for progress reviews during and at the end of the appraisal cycle where the employee input becomes a part of the employee performance file.</a:t>
            </a:r>
          </a:p>
          <a:p>
            <a:pPr marL="914400" lvl="2" indent="0">
              <a:buNone/>
            </a:pPr>
            <a:r>
              <a:rPr lang="en-US" sz="1600" dirty="0">
                <a:solidFill>
                  <a:srgbClr val="2F5597"/>
                </a:solidFill>
              </a:rPr>
              <a:t>(b) The absence of employee input does not relieve the supervisor of the responsibility for writing a narrative statement assessing the employee's performance standards and contributions.</a:t>
            </a:r>
            <a:endParaRPr lang="en-US" sz="1600" dirty="0">
              <a:solidFill>
                <a:schemeClr val="accent5">
                  <a:lumMod val="75000"/>
                </a:schemeClr>
              </a:solidFill>
            </a:endParaRPr>
          </a:p>
          <a:p>
            <a:endParaRPr lang="en-US" i="0" dirty="0"/>
          </a:p>
        </p:txBody>
      </p:sp>
      <p:sp>
        <p:nvSpPr>
          <p:cNvPr id="4" name="Slide Number Placeholder 3"/>
          <p:cNvSpPr>
            <a:spLocks noGrp="1"/>
          </p:cNvSpPr>
          <p:nvPr>
            <p:ph type="sldNum" sz="quarter" idx="10"/>
          </p:nvPr>
        </p:nvSpPr>
        <p:spPr/>
        <p:txBody>
          <a:bodyPr/>
          <a:lstStyle/>
          <a:p>
            <a:fld id="{08272EAD-3098-4ABD-B139-15810BE22530}" type="slidenum">
              <a:rPr lang="en-US" smtClean="0">
                <a:solidFill>
                  <a:prstClr val="black"/>
                </a:solidFill>
              </a:rPr>
              <a:pPr/>
              <a:t>90</a:t>
            </a:fld>
            <a:endParaRPr lang="en-US">
              <a:solidFill>
                <a:prstClr val="black"/>
              </a:solidFill>
            </a:endParaRPr>
          </a:p>
        </p:txBody>
      </p:sp>
    </p:spTree>
    <p:extLst>
      <p:ext uri="{BB962C8B-B14F-4D97-AF65-F5344CB8AC3E}">
        <p14:creationId xmlns:p14="http://schemas.microsoft.com/office/powerpoint/2010/main" val="273207722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baseline="0" dirty="0"/>
          </a:p>
          <a:p>
            <a:endParaRPr lang="en-US"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272EAD-3098-4ABD-B139-15810BE225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19878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t>Full DODI section text:</a:t>
            </a:r>
          </a:p>
          <a:p>
            <a:endParaRPr lang="en-US" i="0" dirty="0"/>
          </a:p>
          <a:p>
            <a:pPr marL="0" indent="0">
              <a:buNone/>
            </a:pPr>
            <a:r>
              <a:rPr lang="en-US" sz="1200" dirty="0" err="1">
                <a:solidFill>
                  <a:srgbClr val="2F5597"/>
                </a:solidFill>
              </a:rPr>
              <a:t>DoDI</a:t>
            </a:r>
            <a:r>
              <a:rPr lang="en-US" sz="1200" dirty="0">
                <a:solidFill>
                  <a:srgbClr val="2F5597"/>
                </a:solidFill>
              </a:rPr>
              <a:t> 1400.25 Volume 431</a:t>
            </a:r>
          </a:p>
          <a:p>
            <a:pPr marL="0" indent="0">
              <a:buNone/>
            </a:pPr>
            <a:r>
              <a:rPr lang="en-US" sz="1200" b="1" dirty="0">
                <a:solidFill>
                  <a:srgbClr val="2F5597"/>
                </a:solidFill>
              </a:rPr>
              <a:t>3.5. EVALUATING PERFORMANCE. </a:t>
            </a:r>
            <a:r>
              <a:rPr lang="en-US" sz="1200" dirty="0">
                <a:solidFill>
                  <a:srgbClr val="2F5597"/>
                </a:solidFill>
              </a:rPr>
              <a:t>The supervisor will evaluate employee performance by assessing performance against the elements and standards in the employee's approved performance plan and assigning a rating of record based on work performed during the appraisal cycle. A written rating of record must be provided at the end of the appraisal cycle for each employee who has been under an approved performance plan for 90 calendar days during the cycle. </a:t>
            </a:r>
          </a:p>
          <a:p>
            <a:r>
              <a:rPr lang="en-US" sz="1200" b="1" i="0" u="none" strike="noStrike" kern="1200" baseline="0" dirty="0">
                <a:solidFill>
                  <a:schemeClr val="tx1"/>
                </a:solidFill>
                <a:latin typeface="+mn-lt"/>
                <a:ea typeface="+mn-ea"/>
                <a:cs typeface="+mn-cs"/>
              </a:rPr>
              <a:t>a. Preparation and Submission of Performance Appraisals. </a:t>
            </a:r>
            <a:r>
              <a:rPr lang="en-US" sz="1200" b="0" i="0" u="none" strike="noStrike" kern="1200" baseline="0" dirty="0">
                <a:solidFill>
                  <a:schemeClr val="tx1"/>
                </a:solidFill>
                <a:latin typeface="+mn-lt"/>
                <a:ea typeface="+mn-ea"/>
                <a:cs typeface="+mn-cs"/>
              </a:rPr>
              <a:t>Performance appraisals will be prepared consistent with this volume and documented in the MyPerformance appraisal tool. </a:t>
            </a:r>
          </a:p>
          <a:p>
            <a:pPr marL="457200" lvl="1" indent="0">
              <a:buFont typeface="Arial" panose="020B0604020202020204" pitchFamily="34" charset="0"/>
              <a:buNone/>
            </a:pPr>
            <a:r>
              <a:rPr lang="en-US" sz="1200" b="0" i="0" u="none" strike="noStrike" kern="1200" baseline="0" dirty="0">
                <a:solidFill>
                  <a:schemeClr val="tx1"/>
                </a:solidFill>
                <a:latin typeface="+mn-lt"/>
                <a:ea typeface="+mn-ea"/>
                <a:cs typeface="+mn-cs"/>
              </a:rPr>
              <a:t>(1) </a:t>
            </a:r>
            <a:r>
              <a:rPr lang="en-US" sz="1200" b="1" i="0" u="none" strike="noStrike" kern="1200" baseline="0" dirty="0">
                <a:solidFill>
                  <a:schemeClr val="tx1"/>
                </a:solidFill>
                <a:latin typeface="+mn-lt"/>
                <a:ea typeface="+mn-ea"/>
                <a:cs typeface="+mn-cs"/>
              </a:rPr>
              <a:t>Employee Input. </a:t>
            </a:r>
            <a:r>
              <a:rPr lang="en-US" sz="1200" b="0" i="0" u="none" strike="noStrike" kern="1200" baseline="0" dirty="0">
                <a:solidFill>
                  <a:schemeClr val="tx1"/>
                </a:solidFill>
                <a:latin typeface="+mn-lt"/>
                <a:ea typeface="+mn-ea"/>
                <a:cs typeface="+mn-cs"/>
              </a:rPr>
              <a:t>Employees can provide written input about their performance accomplishments for supervisors to consider in evaluating each of the performance elements and overall performance accomplishments. </a:t>
            </a:r>
          </a:p>
          <a:p>
            <a:pPr marL="914400" lvl="2" indent="0">
              <a:buFont typeface="Arial" panose="020B0604020202020204" pitchFamily="34" charset="0"/>
              <a:buNone/>
            </a:pPr>
            <a:r>
              <a:rPr lang="en-US" sz="1200" b="0" i="0" u="none" strike="noStrike" kern="1200" baseline="0" dirty="0">
                <a:solidFill>
                  <a:schemeClr val="tx1"/>
                </a:solidFill>
                <a:latin typeface="+mn-lt"/>
                <a:ea typeface="+mn-ea"/>
                <a:cs typeface="+mn-cs"/>
              </a:rPr>
              <a:t>(a) Employee input, while not mandatory, is highly encouraged and valuable for progress reviews during and at the end of the appraisal cycle where the employee input becomes a part of the employee performance file. (b) The absence of employee input does not relieve the supervisor of the responsibility for writing a narrative statement assessing the employee’s performance standards and contributions. </a:t>
            </a:r>
          </a:p>
          <a:p>
            <a:pPr marL="457200" lvl="1" indent="0">
              <a:buFont typeface="Arial" panose="020B0604020202020204" pitchFamily="34" charset="0"/>
              <a:buNone/>
            </a:pPr>
            <a:r>
              <a:rPr lang="en-US" sz="1200" b="0" i="0" u="none" strike="noStrike" kern="1200" baseline="0" dirty="0">
                <a:solidFill>
                  <a:schemeClr val="tx1"/>
                </a:solidFill>
                <a:latin typeface="+mn-lt"/>
                <a:ea typeface="+mn-ea"/>
                <a:cs typeface="+mn-cs"/>
              </a:rPr>
              <a:t>(2) </a:t>
            </a:r>
            <a:r>
              <a:rPr lang="en-US" sz="1200" b="1" i="0" u="none" strike="noStrike" kern="1200" baseline="0" dirty="0">
                <a:solidFill>
                  <a:schemeClr val="tx1"/>
                </a:solidFill>
                <a:latin typeface="+mn-lt"/>
                <a:ea typeface="+mn-ea"/>
                <a:cs typeface="+mn-cs"/>
              </a:rPr>
              <a:t>Performance Narrative</a:t>
            </a:r>
            <a:r>
              <a:rPr lang="en-US" sz="1200" b="0" i="0" u="none" strike="noStrike" kern="1200" baseline="0" dirty="0">
                <a:solidFill>
                  <a:schemeClr val="tx1"/>
                </a:solidFill>
                <a:latin typeface="+mn-lt"/>
                <a:ea typeface="+mn-ea"/>
                <a:cs typeface="+mn-cs"/>
              </a:rPr>
              <a:t>. Supervisors will write a performance narrative that succinctly addresses the employee’s performance measured against the performance standards for the appraisal cycle. </a:t>
            </a:r>
          </a:p>
          <a:p>
            <a:pPr marL="914400" lvl="2" indent="0">
              <a:buFont typeface="Arial" panose="020B0604020202020204" pitchFamily="34" charset="0"/>
              <a:buNone/>
            </a:pPr>
            <a:r>
              <a:rPr lang="en-US" sz="1200" b="0" i="0" u="none" strike="noStrike" kern="1200" baseline="0" dirty="0">
                <a:solidFill>
                  <a:schemeClr val="tx1"/>
                </a:solidFill>
                <a:latin typeface="+mn-lt"/>
                <a:ea typeface="+mn-ea"/>
                <a:cs typeface="+mn-cs"/>
              </a:rPr>
              <a:t>(a) The performance narrative justifies how an employee’s ratings are determined and provides support for recognition and rewards (or any administrative or adverse action, if necessary). </a:t>
            </a:r>
          </a:p>
          <a:p>
            <a:pPr marL="914400" lvl="2" indent="0">
              <a:buFont typeface="Arial" panose="020B0604020202020204" pitchFamily="34" charset="0"/>
              <a:buNone/>
            </a:pPr>
            <a:r>
              <a:rPr lang="en-US" sz="1200" b="0" i="0" u="none" strike="noStrike" kern="1200" baseline="0" dirty="0">
                <a:solidFill>
                  <a:schemeClr val="tx1"/>
                </a:solidFill>
                <a:latin typeface="+mn-lt"/>
                <a:ea typeface="+mn-ea"/>
                <a:cs typeface="+mn-cs"/>
              </a:rPr>
              <a:t>(b) Performance narratives are required for each element rated “Outstanding” and “Unacceptable.” Additionally, performance narratives are highly encouraged for each element rated “Fully Successful” as a means of recognizing all levels of accomplishments and contributions to mission success. </a:t>
            </a:r>
            <a:endParaRPr lang="en-US" i="0" dirty="0"/>
          </a:p>
        </p:txBody>
      </p:sp>
      <p:sp>
        <p:nvSpPr>
          <p:cNvPr id="4" name="Slide Number Placeholder 3"/>
          <p:cNvSpPr>
            <a:spLocks noGrp="1"/>
          </p:cNvSpPr>
          <p:nvPr>
            <p:ph type="sldNum" sz="quarter" idx="10"/>
          </p:nvPr>
        </p:nvSpPr>
        <p:spPr/>
        <p:txBody>
          <a:bodyPr/>
          <a:lstStyle/>
          <a:p>
            <a:fld id="{08272EAD-3098-4ABD-B139-15810BE22530}" type="slidenum">
              <a:rPr lang="en-US" smtClean="0">
                <a:solidFill>
                  <a:prstClr val="black"/>
                </a:solidFill>
              </a:rPr>
              <a:pPr/>
              <a:t>92</a:t>
            </a:fld>
            <a:endParaRPr lang="en-US">
              <a:solidFill>
                <a:prstClr val="black"/>
              </a:solidFill>
            </a:endParaRPr>
          </a:p>
        </p:txBody>
      </p:sp>
    </p:spTree>
    <p:extLst>
      <p:ext uri="{BB962C8B-B14F-4D97-AF65-F5344CB8AC3E}">
        <p14:creationId xmlns:p14="http://schemas.microsoft.com/office/powerpoint/2010/main" val="227729294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sz="2400" dirty="0"/>
              <a:t>Communicating</a:t>
            </a:r>
            <a:r>
              <a:rPr lang="en-US" sz="2400" baseline="0" dirty="0"/>
              <a:t> with membership is a vital function of the Local, especially with a large agency-wide change like New Beginnings heading our way. </a:t>
            </a:r>
          </a:p>
          <a:p>
            <a:pPr defTabSz="933237">
              <a:defRPr/>
            </a:pPr>
            <a:endParaRPr lang="en-US" sz="2400" baseline="0" dirty="0"/>
          </a:p>
          <a:p>
            <a:pPr defTabSz="933237">
              <a:defRPr/>
            </a:pPr>
            <a:r>
              <a:rPr lang="en-US" sz="2400" baseline="0" dirty="0"/>
              <a:t>Here are some basic steps to developing a communications plan for your Local:</a:t>
            </a:r>
          </a:p>
          <a:p>
            <a:pPr marL="228600" indent="-228600">
              <a:buFont typeface="+mj-lt"/>
              <a:buAutoNum type="arabicPeriod"/>
            </a:pPr>
            <a:r>
              <a:rPr lang="en-US" dirty="0">
                <a:solidFill>
                  <a:schemeClr val="tx1">
                    <a:lumMod val="75000"/>
                    <a:lumOff val="25000"/>
                  </a:schemeClr>
                </a:solidFill>
              </a:rPr>
              <a:t>Determine your goals</a:t>
            </a:r>
          </a:p>
          <a:p>
            <a:pPr marL="685800" lvl="1" indent="-228600">
              <a:buFont typeface="Wingdings" panose="05000000000000000000" pitchFamily="2" charset="2"/>
              <a:buChar char="Ø"/>
            </a:pPr>
            <a:r>
              <a:rPr lang="en-US" dirty="0">
                <a:solidFill>
                  <a:schemeClr val="tx1">
                    <a:lumMod val="75000"/>
                    <a:lumOff val="25000"/>
                  </a:schemeClr>
                </a:solidFill>
              </a:rPr>
              <a:t>What is most important to communicate</a:t>
            </a:r>
            <a:r>
              <a:rPr lang="en-US" baseline="0" dirty="0">
                <a:solidFill>
                  <a:schemeClr val="tx1">
                    <a:lumMod val="75000"/>
                    <a:lumOff val="25000"/>
                  </a:schemeClr>
                </a:solidFill>
              </a:rPr>
              <a:t> to bargaining unit members regarding New Beginnings?</a:t>
            </a:r>
            <a:endParaRPr lang="en-US" dirty="0">
              <a:solidFill>
                <a:schemeClr val="tx1">
                  <a:lumMod val="75000"/>
                  <a:lumOff val="25000"/>
                </a:schemeClr>
              </a:solidFill>
            </a:endParaRPr>
          </a:p>
          <a:p>
            <a:pPr marL="228600" indent="-228600">
              <a:buFont typeface="+mj-lt"/>
              <a:buAutoNum type="arabicPeriod"/>
            </a:pPr>
            <a:r>
              <a:rPr lang="en-US" dirty="0">
                <a:solidFill>
                  <a:schemeClr val="tx1">
                    <a:lumMod val="75000"/>
                    <a:lumOff val="25000"/>
                  </a:schemeClr>
                </a:solidFill>
              </a:rPr>
              <a:t>Develop a message</a:t>
            </a:r>
          </a:p>
          <a:p>
            <a:pPr marL="685800" lvl="1" indent="-228600">
              <a:buFont typeface="Wingdings" panose="05000000000000000000" pitchFamily="2" charset="2"/>
              <a:buChar char="Ø"/>
            </a:pPr>
            <a:r>
              <a:rPr lang="en-US" dirty="0">
                <a:solidFill>
                  <a:schemeClr val="tx1">
                    <a:lumMod val="75000"/>
                    <a:lumOff val="25000"/>
                  </a:schemeClr>
                </a:solidFill>
              </a:rPr>
              <a:t>What</a:t>
            </a:r>
            <a:r>
              <a:rPr lang="en-US" baseline="0" dirty="0">
                <a:solidFill>
                  <a:schemeClr val="tx1">
                    <a:lumMod val="75000"/>
                    <a:lumOff val="25000"/>
                  </a:schemeClr>
                </a:solidFill>
              </a:rPr>
              <a:t> is the most important thing for your audience to know?</a:t>
            </a:r>
            <a:endParaRPr lang="en-US" dirty="0">
              <a:solidFill>
                <a:schemeClr val="tx1">
                  <a:lumMod val="75000"/>
                  <a:lumOff val="25000"/>
                </a:schemeClr>
              </a:solidFill>
            </a:endParaRPr>
          </a:p>
          <a:p>
            <a:pPr marL="228600" indent="-228600">
              <a:buFont typeface="+mj-lt"/>
              <a:buAutoNum type="arabicPeriod"/>
            </a:pPr>
            <a:r>
              <a:rPr lang="en-US" dirty="0">
                <a:solidFill>
                  <a:schemeClr val="tx1">
                    <a:lumMod val="75000"/>
                    <a:lumOff val="25000"/>
                  </a:schemeClr>
                </a:solidFill>
              </a:rPr>
              <a:t>Evaluate where you are now</a:t>
            </a:r>
          </a:p>
          <a:p>
            <a:pPr marL="628650" lvl="1" indent="-171450">
              <a:buFont typeface="Arial" panose="020B0604020202020204" pitchFamily="34" charset="0"/>
              <a:buChar char="•"/>
            </a:pPr>
            <a:r>
              <a:rPr lang="en-US" dirty="0">
                <a:solidFill>
                  <a:schemeClr val="tx1">
                    <a:lumMod val="75000"/>
                    <a:lumOff val="25000"/>
                  </a:schemeClr>
                </a:solidFill>
              </a:rPr>
              <a:t>Tools?</a:t>
            </a:r>
          </a:p>
          <a:p>
            <a:pPr marL="1085850" lvl="2" indent="-171450">
              <a:buFont typeface="Arial" panose="020B0604020202020204" pitchFamily="34" charset="0"/>
              <a:buChar char="•"/>
            </a:pPr>
            <a:r>
              <a:rPr lang="en-US" dirty="0">
                <a:solidFill>
                  <a:schemeClr val="tx1">
                    <a:lumMod val="75000"/>
                    <a:lumOff val="25000"/>
                  </a:schemeClr>
                </a:solidFill>
              </a:rPr>
              <a:t>Print</a:t>
            </a:r>
          </a:p>
          <a:p>
            <a:pPr marL="1085850" lvl="2" indent="-171450">
              <a:buFont typeface="Arial" panose="020B0604020202020204" pitchFamily="34" charset="0"/>
              <a:buChar char="•"/>
            </a:pPr>
            <a:r>
              <a:rPr lang="en-US" dirty="0">
                <a:solidFill>
                  <a:schemeClr val="tx1">
                    <a:lumMod val="75000"/>
                    <a:lumOff val="25000"/>
                  </a:schemeClr>
                </a:solidFill>
              </a:rPr>
              <a:t>Digital</a:t>
            </a:r>
          </a:p>
          <a:p>
            <a:pPr marL="1085850" lvl="2" indent="-171450">
              <a:buFont typeface="Arial" panose="020B0604020202020204" pitchFamily="34" charset="0"/>
              <a:buChar char="•"/>
            </a:pPr>
            <a:r>
              <a:rPr lang="en-US" dirty="0">
                <a:solidFill>
                  <a:schemeClr val="tx1">
                    <a:lumMod val="75000"/>
                    <a:lumOff val="25000"/>
                  </a:schemeClr>
                </a:solidFill>
              </a:rPr>
              <a:t>Face-to-face</a:t>
            </a:r>
          </a:p>
          <a:p>
            <a:pPr marL="628650" lvl="1" indent="-171450">
              <a:buFont typeface="Arial" panose="020B0604020202020204" pitchFamily="34" charset="0"/>
              <a:buChar char="•"/>
            </a:pPr>
            <a:r>
              <a:rPr lang="en-US" dirty="0">
                <a:solidFill>
                  <a:schemeClr val="tx1">
                    <a:lumMod val="75000"/>
                    <a:lumOff val="25000"/>
                  </a:schemeClr>
                </a:solidFill>
              </a:rPr>
              <a:t>Past topics/issues?</a:t>
            </a:r>
          </a:p>
          <a:p>
            <a:pPr marL="628650" lvl="1" indent="-171450">
              <a:buFont typeface="Arial" panose="020B0604020202020204" pitchFamily="34" charset="0"/>
              <a:buChar char="•"/>
            </a:pPr>
            <a:r>
              <a:rPr lang="en-US" dirty="0">
                <a:solidFill>
                  <a:schemeClr val="tx1">
                    <a:lumMod val="75000"/>
                    <a:lumOff val="25000"/>
                  </a:schemeClr>
                </a:solidFill>
              </a:rPr>
              <a:t>Resources?</a:t>
            </a:r>
          </a:p>
          <a:p>
            <a:pPr marL="628650" lvl="1" indent="-171450">
              <a:buFont typeface="Arial" panose="020B0604020202020204" pitchFamily="34" charset="0"/>
              <a:buChar char="•"/>
            </a:pPr>
            <a:r>
              <a:rPr lang="en-US" dirty="0">
                <a:solidFill>
                  <a:schemeClr val="tx1">
                    <a:lumMod val="75000"/>
                    <a:lumOff val="25000"/>
                  </a:schemeClr>
                </a:solidFill>
              </a:rPr>
              <a:t>Are you reaching your audience?</a:t>
            </a:r>
          </a:p>
          <a:p>
            <a:pPr marL="228600" indent="-228600">
              <a:buFont typeface="+mj-lt"/>
              <a:buAutoNum type="arabicPeriod"/>
            </a:pPr>
            <a:r>
              <a:rPr lang="en-US" dirty="0">
                <a:solidFill>
                  <a:schemeClr val="tx1">
                    <a:lumMod val="75000"/>
                    <a:lumOff val="25000"/>
                  </a:schemeClr>
                </a:solidFill>
              </a:rPr>
              <a:t>Evaluate success</a:t>
            </a:r>
          </a:p>
          <a:p>
            <a:pPr marL="628650" lvl="1" indent="-171450">
              <a:buFont typeface="Arial" panose="020B0604020202020204" pitchFamily="34" charset="0"/>
              <a:buChar char="•"/>
            </a:pPr>
            <a:r>
              <a:rPr lang="en-US" dirty="0">
                <a:solidFill>
                  <a:schemeClr val="tx1">
                    <a:lumMod val="75000"/>
                    <a:lumOff val="25000"/>
                  </a:schemeClr>
                </a:solidFill>
              </a:rPr>
              <a:t>How many people are you reaching?</a:t>
            </a:r>
          </a:p>
          <a:p>
            <a:pPr marL="628650" lvl="1" indent="-171450">
              <a:buFont typeface="Arial" panose="020B0604020202020204" pitchFamily="34" charset="0"/>
              <a:buChar char="•"/>
            </a:pPr>
            <a:r>
              <a:rPr lang="en-US" dirty="0">
                <a:solidFill>
                  <a:schemeClr val="tx1">
                    <a:lumMod val="75000"/>
                    <a:lumOff val="25000"/>
                  </a:schemeClr>
                </a:solidFill>
              </a:rPr>
              <a:t>How many of those people are engaging with your content?</a:t>
            </a:r>
          </a:p>
          <a:p>
            <a:pPr marL="628650" lvl="1" indent="-171450">
              <a:buFont typeface="Arial" panose="020B0604020202020204" pitchFamily="34" charset="0"/>
              <a:buChar char="•"/>
            </a:pPr>
            <a:r>
              <a:rPr lang="en-US" dirty="0">
                <a:solidFill>
                  <a:schemeClr val="tx1">
                    <a:lumMod val="75000"/>
                    <a:lumOff val="25000"/>
                  </a:schemeClr>
                </a:solidFill>
              </a:rPr>
              <a:t>How do you measure success?</a:t>
            </a:r>
          </a:p>
          <a:p>
            <a:endParaRPr lang="en-US" sz="2400" dirty="0">
              <a:solidFill>
                <a:schemeClr val="tx1">
                  <a:lumMod val="75000"/>
                  <a:lumOff val="25000"/>
                </a:schemeClr>
              </a:solidFill>
            </a:endParaRPr>
          </a:p>
          <a:p>
            <a:pPr defTabSz="933237">
              <a:defRPr/>
            </a:pPr>
            <a:endParaRPr lang="en-US" sz="2400" dirty="0"/>
          </a:p>
          <a:p>
            <a:pPr defTabSz="933237">
              <a:defRPr/>
            </a:pPr>
            <a:r>
              <a:rPr lang="en-US" sz="2400" dirty="0"/>
              <a:t>Visit</a:t>
            </a:r>
            <a:r>
              <a:rPr lang="en-US" sz="2400" baseline="0" dirty="0"/>
              <a:t> AFGE’s Communications Department website (www.afge.org/leaders-activists/education/communications-training) for more information and online trainings on topics such as:</a:t>
            </a:r>
          </a:p>
          <a:p>
            <a:pPr marL="342900" indent="-342900" defTabSz="933237">
              <a:buFont typeface="Arial" panose="020B0604020202020204" pitchFamily="34" charset="0"/>
              <a:buChar char="•"/>
              <a:defRPr/>
            </a:pPr>
            <a:r>
              <a:rPr lang="en-US" sz="2400" baseline="0" dirty="0"/>
              <a:t>Storytelling/Messaging</a:t>
            </a:r>
          </a:p>
          <a:p>
            <a:pPr marL="342900" indent="-342900" defTabSz="933237">
              <a:buFont typeface="Arial" panose="020B0604020202020204" pitchFamily="34" charset="0"/>
              <a:buChar char="•"/>
              <a:defRPr/>
            </a:pPr>
            <a:r>
              <a:rPr lang="en-US" sz="2400" baseline="0" dirty="0"/>
              <a:t>Social Media </a:t>
            </a:r>
          </a:p>
          <a:p>
            <a:pPr marL="342900" indent="-342900" defTabSz="933237">
              <a:buFont typeface="Arial" panose="020B0604020202020204" pitchFamily="34" charset="0"/>
              <a:buChar char="•"/>
              <a:defRPr/>
            </a:pPr>
            <a:r>
              <a:rPr lang="en-US" sz="2400" baseline="0" dirty="0"/>
              <a:t>Effective Newsletters</a:t>
            </a:r>
          </a:p>
          <a:p>
            <a:pPr marL="342900" indent="-342900" defTabSz="933237">
              <a:buFont typeface="Arial" panose="020B0604020202020204" pitchFamily="34" charset="0"/>
              <a:buChar char="•"/>
              <a:defRPr/>
            </a:pPr>
            <a:r>
              <a:rPr lang="en-US" sz="2400" baseline="0" dirty="0"/>
              <a:t>Writing Tips</a:t>
            </a:r>
            <a:endParaRPr lang="en-US" sz="2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272EAD-3098-4ABD-B139-15810BE225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4429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a:t>
            </a:r>
            <a:r>
              <a:rPr lang="en-US" baseline="0" dirty="0"/>
              <a:t> this is how the process for developing a performance plan should run:</a:t>
            </a:r>
          </a:p>
          <a:p>
            <a:pPr marL="466618" indent="-466618">
              <a:buFont typeface="+mj-lt"/>
              <a:buAutoNum type="arabicPeriod"/>
            </a:pPr>
            <a:r>
              <a:rPr lang="en-US" sz="2400" dirty="0"/>
              <a:t>Supervisor lists employee’s tasks and duties. Preferably, the employee has already had a chance to talk with their supervisor about what they actually do and what their most important tasks are.</a:t>
            </a:r>
          </a:p>
          <a:p>
            <a:pPr marL="466618" indent="-466618">
              <a:buFont typeface="+mj-lt"/>
              <a:buAutoNum type="arabicPeriod"/>
            </a:pPr>
            <a:r>
              <a:rPr lang="en-US" sz="2400" dirty="0"/>
              <a:t>Tasks are converted into elements and standards, on which the employee will be rated. </a:t>
            </a:r>
            <a:r>
              <a:rPr lang="en-US" sz="2000" dirty="0"/>
              <a:t>Elements focus on activities; standards focus on results. Most employees will have 3 to 5 performance elements and standards. </a:t>
            </a:r>
            <a:r>
              <a:rPr lang="en-US" sz="2400" dirty="0"/>
              <a:t>Elements and standards should be written so that they are easily understood by the employee; they should also be written at the “fully successful” level.</a:t>
            </a:r>
          </a:p>
          <a:p>
            <a:pPr marL="466618" indent="-466618">
              <a:buFont typeface="+mj-lt"/>
              <a:buAutoNum type="arabicPeriod"/>
            </a:pPr>
            <a:r>
              <a:rPr lang="en-US" sz="2400" dirty="0"/>
              <a:t>The performance plan is discussed with the employee during an initial, documented performance discussion. Supervisors explain why those elements and standards were picked, and employee can provide input as to their relevancy and feasibility. Hopefully, the supervisor and employee will agree on the performance elements and standards, but this is not required.</a:t>
            </a:r>
          </a:p>
          <a:p>
            <a:pPr marL="466618" indent="-466618">
              <a:buFont typeface="+mj-lt"/>
              <a:buAutoNum type="arabicPeriod"/>
            </a:pPr>
            <a:r>
              <a:rPr lang="en-US" sz="2400" dirty="0"/>
              <a:t>The supervisor makes sure the employee understands how his/her work contributes to the larger organizational goals.</a:t>
            </a:r>
          </a:p>
          <a:p>
            <a:pPr marL="466618" indent="-466618">
              <a:buFont typeface="+mj-lt"/>
              <a:buAutoNum type="arabicPeriod"/>
            </a:pPr>
            <a:r>
              <a:rPr lang="en-US" sz="2400" dirty="0"/>
              <a:t>Employee approves his/her performance plan. If the employee needs anything from the performance plan clarified, he/she should discuss it with the supervisor as soon as possible.</a:t>
            </a:r>
          </a:p>
          <a:p>
            <a:endParaRPr lang="en-US" dirty="0"/>
          </a:p>
        </p:txBody>
      </p:sp>
      <p:sp>
        <p:nvSpPr>
          <p:cNvPr id="4" name="Slide Number Placeholder 3"/>
          <p:cNvSpPr>
            <a:spLocks noGrp="1"/>
          </p:cNvSpPr>
          <p:nvPr>
            <p:ph type="sldNum" sz="quarter" idx="10"/>
          </p:nvPr>
        </p:nvSpPr>
        <p:spPr/>
        <p:txBody>
          <a:bodyPr/>
          <a:lstStyle/>
          <a:p>
            <a:fld id="{08272EAD-3098-4ABD-B139-15810BE22530}" type="slidenum">
              <a:rPr lang="en-US" smtClean="0"/>
              <a:t>10</a:t>
            </a:fld>
            <a:endParaRPr lang="en-US"/>
          </a:p>
        </p:txBody>
      </p:sp>
    </p:spTree>
    <p:extLst>
      <p:ext uri="{BB962C8B-B14F-4D97-AF65-F5344CB8AC3E}">
        <p14:creationId xmlns:p14="http://schemas.microsoft.com/office/powerpoint/2010/main" val="6588733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272EAD-3098-4ABD-B139-15810BE225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063848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aseline="0" dirty="0"/>
              <a:t>You should now be able to:</a:t>
            </a:r>
          </a:p>
          <a:p>
            <a:endParaRPr lang="en-US" baseline="0" dirty="0"/>
          </a:p>
          <a:p>
            <a:pPr marL="349964" lvl="1" indent="-349964" defTabSz="933237">
              <a:buFont typeface="Arial" panose="020B0604020202020204" pitchFamily="34" charset="0"/>
              <a:buChar char="•"/>
              <a:defRPr/>
            </a:pPr>
            <a:r>
              <a:rPr lang="en-US" sz="2000" dirty="0"/>
              <a:t>Define the “performance plan” and recognize what it needs to include</a:t>
            </a:r>
            <a:r>
              <a:rPr lang="en-US" dirty="0"/>
              <a:t>.</a:t>
            </a:r>
          </a:p>
          <a:p>
            <a:pPr marL="349964" lvl="1" indent="-349964" defTabSz="933237">
              <a:buFont typeface="Arial" panose="020B0604020202020204" pitchFamily="34" charset="0"/>
              <a:buChar char="•"/>
              <a:defRPr/>
            </a:pPr>
            <a:r>
              <a:rPr lang="en-US" dirty="0">
                <a:solidFill>
                  <a:schemeClr val="tx1">
                    <a:lumMod val="65000"/>
                    <a:lumOff val="35000"/>
                  </a:schemeClr>
                </a:solidFill>
              </a:rPr>
              <a:t>Differentiate between “performance elements” and “performance standards.”</a:t>
            </a:r>
          </a:p>
          <a:p>
            <a:pPr marL="349964" lvl="1" indent="-349964" defTabSz="933237">
              <a:buFont typeface="Arial" panose="020B0604020202020204" pitchFamily="34" charset="0"/>
              <a:buChar char="•"/>
              <a:defRPr/>
            </a:pPr>
            <a:r>
              <a:rPr lang="en-US" dirty="0">
                <a:solidFill>
                  <a:schemeClr val="tx1">
                    <a:lumMod val="65000"/>
                    <a:lumOff val="35000"/>
                  </a:schemeClr>
                </a:solidFill>
              </a:rPr>
              <a:t>Recognize and employ</a:t>
            </a:r>
            <a:r>
              <a:rPr lang="en-US" baseline="0" dirty="0">
                <a:solidFill>
                  <a:schemeClr val="tx1">
                    <a:lumMod val="65000"/>
                    <a:lumOff val="35000"/>
                  </a:schemeClr>
                </a:solidFill>
              </a:rPr>
              <a:t> multiple methods for capturing and communicating success over the course of the appraisal period.</a:t>
            </a:r>
          </a:p>
          <a:p>
            <a:pPr marL="349964" lvl="1" indent="-349964" defTabSz="933237">
              <a:buFont typeface="Arial" panose="020B0604020202020204" pitchFamily="34" charset="0"/>
              <a:buChar char="•"/>
              <a:defRPr/>
            </a:pPr>
            <a:r>
              <a:rPr lang="en-US" baseline="0" dirty="0">
                <a:solidFill>
                  <a:schemeClr val="tx1">
                    <a:lumMod val="65000"/>
                    <a:lumOff val="35000"/>
                  </a:schemeClr>
                </a:solidFill>
              </a:rPr>
              <a:t>Develop an effective self-assessment.</a:t>
            </a:r>
          </a:p>
          <a:p>
            <a:pPr marL="349964" lvl="1" indent="-349964" defTabSz="933237">
              <a:buFont typeface="Arial" panose="020B0604020202020204" pitchFamily="34" charset="0"/>
              <a:buChar char="•"/>
              <a:defRPr/>
            </a:pPr>
            <a:r>
              <a:rPr lang="en-US" baseline="0" dirty="0">
                <a:solidFill>
                  <a:schemeClr val="tx1">
                    <a:lumMod val="65000"/>
                    <a:lumOff val="35000"/>
                  </a:schemeClr>
                </a:solidFill>
              </a:rPr>
              <a:t>Explain how the rating of record is determined and how it affects the employee.</a:t>
            </a:r>
            <a:endParaRPr lang="en-US" dirty="0">
              <a:solidFill>
                <a:srgbClr val="0645AD"/>
              </a:solidFill>
            </a:endParaRPr>
          </a:p>
          <a:p>
            <a:pPr marL="349964" lvl="1" indent="-349964" defTabSz="933237">
              <a:buFont typeface="Arial" panose="020B0604020202020204" pitchFamily="34" charset="0"/>
              <a:buChar char="•"/>
              <a:defRPr/>
            </a:pPr>
            <a:endParaRPr lang="en-US" dirty="0"/>
          </a:p>
          <a:p>
            <a:pPr marL="349964" lvl="1" indent="-349964" defTabSz="933237">
              <a:buFont typeface="Arial" panose="020B0604020202020204" pitchFamily="34" charset="0"/>
              <a:buChar char="•"/>
              <a:defRPr/>
            </a:pPr>
            <a:endParaRPr lang="en-US" baseline="0" dirty="0"/>
          </a:p>
          <a:p>
            <a:pPr marL="0" lvl="1" defTabSz="933237">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272EAD-3098-4ABD-B139-15810BE225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261944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272EAD-3098-4ABD-B139-15810BE22530}" type="slidenum">
              <a:rPr lang="en-US" smtClean="0"/>
              <a:t>96</a:t>
            </a:fld>
            <a:endParaRPr lang="en-US"/>
          </a:p>
        </p:txBody>
      </p:sp>
    </p:spTree>
    <p:extLst>
      <p:ext uri="{BB962C8B-B14F-4D97-AF65-F5344CB8AC3E}">
        <p14:creationId xmlns:p14="http://schemas.microsoft.com/office/powerpoint/2010/main" val="315439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44653A-2948-43CE-9808-C195864ECB44}" type="datetime1">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3796783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CC593D-E8FF-4546-B140-6372DE03C752}" type="datetime1">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3541009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BE5B1-7ADA-4099-BEAA-BA0BE30EA4ED}" type="datetime1">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3150995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50AC98-1588-44B1-BD09-7EA35E830F36}" type="datetime1">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10" name="Rectangle 9"/>
          <p:cNvSpPr/>
          <p:nvPr userDrawn="1"/>
        </p:nvSpPr>
        <p:spPr>
          <a:xfrm>
            <a:off x="-404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2144" y="0"/>
            <a:ext cx="4847008" cy="6858000"/>
          </a:xfrm>
          <a:prstGeom prst="rect">
            <a:avLst/>
          </a:prstGeom>
        </p:spPr>
      </p:pic>
      <p:sp>
        <p:nvSpPr>
          <p:cNvPr id="6" name="Slide Number Placeholder 5"/>
          <p:cNvSpPr>
            <a:spLocks noGrp="1"/>
          </p:cNvSpPr>
          <p:nvPr>
            <p:ph type="sldNum" sz="quarter" idx="12"/>
          </p:nvPr>
        </p:nvSpPr>
        <p:spPr>
          <a:xfrm>
            <a:off x="8610600" y="6356350"/>
            <a:ext cx="2743200" cy="365125"/>
          </a:xfrm>
        </p:spPr>
        <p:txBody>
          <a:bodyPr/>
          <a:lstStyle/>
          <a:p>
            <a:fld id="{56E57F36-6D23-4C39-A2C3-D58391D75D53}" type="slidenum">
              <a:rPr lang="en-US" smtClean="0"/>
              <a:t>‹#›</a:t>
            </a:fld>
            <a:endParaRPr lang="en-US"/>
          </a:p>
        </p:txBody>
      </p:sp>
      <p:sp>
        <p:nvSpPr>
          <p:cNvPr id="3" name="Content Placeholder 2"/>
          <p:cNvSpPr>
            <a:spLocks noGrp="1"/>
          </p:cNvSpPr>
          <p:nvPr>
            <p:ph idx="1"/>
          </p:nvPr>
        </p:nvSpPr>
        <p:spPr>
          <a:xfrm>
            <a:off x="838200" y="1825625"/>
            <a:ext cx="717874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838200" y="365125"/>
            <a:ext cx="7315200" cy="1325563"/>
          </a:xfrm>
        </p:spPr>
        <p:txBody>
          <a:bodyPr/>
          <a:lstStyle/>
          <a:p>
            <a:r>
              <a:rPr lang="en-US" dirty="0"/>
              <a:t>Click to edit Master title style</a:t>
            </a:r>
          </a:p>
        </p:txBody>
      </p:sp>
    </p:spTree>
    <p:extLst>
      <p:ext uri="{BB962C8B-B14F-4D97-AF65-F5344CB8AC3E}">
        <p14:creationId xmlns:p14="http://schemas.microsoft.com/office/powerpoint/2010/main" val="2923951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50AC98-1588-44B1-BD09-7EA35E830F36}" type="datetime1">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10" name="Rectangle 9"/>
          <p:cNvSpPr/>
          <p:nvPr userDrawn="1"/>
        </p:nvSpPr>
        <p:spPr>
          <a:xfrm>
            <a:off x="-4040" y="0"/>
            <a:ext cx="1047953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8610600" y="6356350"/>
            <a:ext cx="2743200" cy="365125"/>
          </a:xfrm>
        </p:spPr>
        <p:txBody>
          <a:bodyPr/>
          <a:lstStyle/>
          <a:p>
            <a:fld id="{56E57F36-6D23-4C39-A2C3-D58391D75D53}" type="slidenum">
              <a:rPr lang="en-US" smtClean="0"/>
              <a:t>‹#›</a:t>
            </a:fld>
            <a:endParaRPr lang="en-US"/>
          </a:p>
        </p:txBody>
      </p:sp>
      <p:sp>
        <p:nvSpPr>
          <p:cNvPr id="3" name="Content Placeholder 2"/>
          <p:cNvSpPr>
            <a:spLocks noGrp="1"/>
          </p:cNvSpPr>
          <p:nvPr>
            <p:ph idx="1"/>
          </p:nvPr>
        </p:nvSpPr>
        <p:spPr>
          <a:xfrm>
            <a:off x="3773906" y="1771775"/>
            <a:ext cx="717874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3773906" y="311275"/>
            <a:ext cx="7315200" cy="1325563"/>
          </a:xfrm>
        </p:spPr>
        <p:txBody>
          <a:bodyPr/>
          <a:lstStyle/>
          <a:p>
            <a:r>
              <a:rPr lang="en-US" dirty="0"/>
              <a:t>Click to edit Master title style</a:t>
            </a:r>
          </a:p>
        </p:txBody>
      </p:sp>
    </p:spTree>
    <p:extLst>
      <p:ext uri="{BB962C8B-B14F-4D97-AF65-F5344CB8AC3E}">
        <p14:creationId xmlns:p14="http://schemas.microsoft.com/office/powerpoint/2010/main" val="1094261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Rectangle 3"/>
          <p:cNvSpPr/>
          <p:nvPr userDrawn="1"/>
        </p:nvSpPr>
        <p:spPr>
          <a:xfrm>
            <a:off x="0" y="-5184"/>
            <a:ext cx="12192000" cy="6863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45325"/>
            <a:ext cx="5029200" cy="3356982"/>
          </a:xfrm>
          <a:prstGeom prst="rect">
            <a:avLst/>
          </a:prstGeom>
        </p:spPr>
      </p:pic>
      <p:sp>
        <p:nvSpPr>
          <p:cNvPr id="5" name="Slide Number Placeholder 4"/>
          <p:cNvSpPr>
            <a:spLocks noGrp="1"/>
          </p:cNvSpPr>
          <p:nvPr>
            <p:ph type="sldNum" sz="quarter" idx="12"/>
          </p:nvPr>
        </p:nvSpPr>
        <p:spPr>
          <a:xfrm>
            <a:off x="8610600" y="6356350"/>
            <a:ext cx="2743200" cy="365125"/>
          </a:xfrm>
        </p:spPr>
        <p:txBody>
          <a:bodyPr/>
          <a:lstStyle/>
          <a:p>
            <a:fld id="{56E57F36-6D23-4C39-A2C3-D58391D75D53}" type="slidenum">
              <a:rPr lang="en-US" smtClean="0"/>
              <a:t>‹#›</a:t>
            </a:fld>
            <a:endParaRPr lang="en-US"/>
          </a:p>
        </p:txBody>
      </p:sp>
      <p:sp>
        <p:nvSpPr>
          <p:cNvPr id="8" name="Rectangle 7"/>
          <p:cNvSpPr/>
          <p:nvPr userDrawn="1"/>
        </p:nvSpPr>
        <p:spPr>
          <a:xfrm>
            <a:off x="0" y="-2275"/>
            <a:ext cx="12192000" cy="1066800"/>
          </a:xfrm>
          <a:prstGeom prst="rect">
            <a:avLst/>
          </a:prstGeom>
          <a:solidFill>
            <a:srgbClr val="FF6699">
              <a:alpha val="2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4"/>
          </p:nvPr>
        </p:nvSpPr>
        <p:spPr>
          <a:xfrm>
            <a:off x="5448300" y="1252959"/>
            <a:ext cx="5905500" cy="4972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7713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Rectangle 3"/>
          <p:cNvSpPr/>
          <p:nvPr userDrawn="1"/>
        </p:nvSpPr>
        <p:spPr>
          <a:xfrm>
            <a:off x="0" y="-5184"/>
            <a:ext cx="12192000" cy="6863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8610600" y="6356350"/>
            <a:ext cx="2743200" cy="365125"/>
          </a:xfrm>
        </p:spPr>
        <p:txBody>
          <a:bodyPr/>
          <a:lstStyle/>
          <a:p>
            <a:fld id="{56E57F36-6D23-4C39-A2C3-D58391D75D53}" type="slidenum">
              <a:rPr lang="en-US" smtClean="0"/>
              <a:t>‹#›</a:t>
            </a:fld>
            <a:endParaRPr lang="en-US"/>
          </a:p>
        </p:txBody>
      </p:sp>
      <p:sp>
        <p:nvSpPr>
          <p:cNvPr id="7" name="Text Placeholder 9"/>
          <p:cNvSpPr>
            <a:spLocks noGrp="1"/>
          </p:cNvSpPr>
          <p:nvPr>
            <p:ph type="body" sz="quarter" idx="13"/>
          </p:nvPr>
        </p:nvSpPr>
        <p:spPr>
          <a:xfrm>
            <a:off x="528089" y="1295401"/>
            <a:ext cx="5029200" cy="4972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6637977" y="1295401"/>
            <a:ext cx="5029200" cy="4972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0"/>
            <a:ext cx="12192000" cy="1066800"/>
          </a:xfrm>
          <a:prstGeom prst="rect">
            <a:avLst/>
          </a:prstGeom>
          <a:solidFill>
            <a:srgbClr val="FFCC0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4310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6E57F36-6D23-4C39-A2C3-D58391D75D53}" type="slidenum">
              <a:rPr lang="en-US" smtClean="0"/>
              <a:t>‹#›</a:t>
            </a:fld>
            <a:endParaRPr lang="en-US"/>
          </a:p>
        </p:txBody>
      </p:sp>
      <p:sp>
        <p:nvSpPr>
          <p:cNvPr id="10" name="Text Placeholder 9"/>
          <p:cNvSpPr>
            <a:spLocks noGrp="1"/>
          </p:cNvSpPr>
          <p:nvPr>
            <p:ph type="body" sz="quarter" idx="13"/>
          </p:nvPr>
        </p:nvSpPr>
        <p:spPr>
          <a:xfrm>
            <a:off x="304800" y="1295401"/>
            <a:ext cx="5029200" cy="4972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4"/>
          </p:nvPr>
        </p:nvSpPr>
        <p:spPr>
          <a:xfrm>
            <a:off x="6159500" y="1295401"/>
            <a:ext cx="5029200" cy="4972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2978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Rectangle 3"/>
          <p:cNvSpPr/>
          <p:nvPr userDrawn="1"/>
        </p:nvSpPr>
        <p:spPr>
          <a:xfrm>
            <a:off x="0" y="-5184"/>
            <a:ext cx="12192000" cy="6863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8610600" y="6356350"/>
            <a:ext cx="2743200" cy="365125"/>
          </a:xfrm>
        </p:spPr>
        <p:txBody>
          <a:bodyPr/>
          <a:lstStyle/>
          <a:p>
            <a:fld id="{56E57F36-6D23-4C39-A2C3-D58391D75D53}" type="slidenum">
              <a:rPr lang="en-US" smtClean="0"/>
              <a:t>‹#›</a:t>
            </a:fld>
            <a:endParaRPr lang="en-US"/>
          </a:p>
        </p:txBody>
      </p:sp>
      <p:sp>
        <p:nvSpPr>
          <p:cNvPr id="8" name="Rectangle 7"/>
          <p:cNvSpPr/>
          <p:nvPr userDrawn="1"/>
        </p:nvSpPr>
        <p:spPr>
          <a:xfrm>
            <a:off x="0" y="-2275"/>
            <a:ext cx="12192000" cy="1066800"/>
          </a:xfrm>
          <a:prstGeom prst="rect">
            <a:avLst/>
          </a:prstGeom>
          <a:solidFill>
            <a:srgbClr val="14865B">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4"/>
          </p:nvPr>
        </p:nvSpPr>
        <p:spPr>
          <a:xfrm>
            <a:off x="2646947" y="1247775"/>
            <a:ext cx="6898106" cy="4972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9881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44653A-2948-43CE-9808-C195864ECB44}"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3/21/2017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E57F36-6D23-4C39-A2C3-D58391D75D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5113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50AC98-1588-44B1-BD09-7EA35E830F3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3/21/2017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E57F36-6D23-4C39-A2C3-D58391D75D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7308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50AC98-1588-44B1-BD09-7EA35E830F36}" type="datetime1">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2862456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D36E80-AD4B-4A9B-B174-2B33BC69F5FD}"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3/21/2017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E57F36-6D23-4C39-A2C3-D58391D75D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7469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E8CAAD-3D6E-49C9-BB70-027462C345FD}"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3/21/2017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E57F36-6D23-4C39-A2C3-D58391D75D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2318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64AD4A-42BD-4AA9-9201-0FF2B073D81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3/21/2017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E57F36-6D23-4C39-A2C3-D58391D75D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3849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8EAEE4-0DBA-413E-A3B0-F693B8EDF2AB}"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3/21/2017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E57F36-6D23-4C39-A2C3-D58391D75D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1092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DE10E1-4AFC-4580-AF05-F62EBFAF2E3B}"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3/21/2017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E57F36-6D23-4C39-A2C3-D58391D75D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67414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3FE1B4-660C-4238-8A48-A90B41779E5C}"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3/21/2017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E57F36-6D23-4C39-A2C3-D58391D75D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9904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6A9C1A-AC5B-4A58-BCEC-D30E1EF02BA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3/21/2017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E57F36-6D23-4C39-A2C3-D58391D75D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11081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CC593D-E8FF-4546-B140-6372DE03C752}"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3/21/2017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E57F36-6D23-4C39-A2C3-D58391D75D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98262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BE5B1-7ADA-4099-BEAA-BA0BE30EA4ED}"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3/21/2017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E57F36-6D23-4C39-A2C3-D58391D75D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55765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50AC98-1588-44B1-BD09-7EA35E830F3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3/21/2017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Rectangle 9"/>
          <p:cNvSpPr/>
          <p:nvPr userDrawn="1"/>
        </p:nvSpPr>
        <p:spPr>
          <a:xfrm>
            <a:off x="-404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2144" y="0"/>
            <a:ext cx="4847008" cy="6858000"/>
          </a:xfrm>
          <a:prstGeom prst="rect">
            <a:avLst/>
          </a:prstGeom>
        </p:spPr>
      </p:pic>
      <p:sp>
        <p:nvSpPr>
          <p:cNvPr id="6" name="Slide Number Placeholder 5"/>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E57F36-6D23-4C39-A2C3-D58391D75D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38200" y="1825625"/>
            <a:ext cx="717874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838200" y="365125"/>
            <a:ext cx="7315200" cy="1325563"/>
          </a:xfrm>
        </p:spPr>
        <p:txBody>
          <a:bodyPr/>
          <a:lstStyle/>
          <a:p>
            <a:r>
              <a:rPr lang="en-US" dirty="0"/>
              <a:t>Click to edit Master title style</a:t>
            </a:r>
          </a:p>
        </p:txBody>
      </p:sp>
    </p:spTree>
    <p:extLst>
      <p:ext uri="{BB962C8B-B14F-4D97-AF65-F5344CB8AC3E}">
        <p14:creationId xmlns:p14="http://schemas.microsoft.com/office/powerpoint/2010/main" val="185057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D36E80-AD4B-4A9B-B174-2B33BC69F5FD}" type="datetime1">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7788813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50AC98-1588-44B1-BD09-7EA35E830F3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3/21/2017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Rectangle 9"/>
          <p:cNvSpPr/>
          <p:nvPr userDrawn="1"/>
        </p:nvSpPr>
        <p:spPr>
          <a:xfrm>
            <a:off x="-4040" y="0"/>
            <a:ext cx="1047953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E57F36-6D23-4C39-A2C3-D58391D75D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3773906" y="1771775"/>
            <a:ext cx="717874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3773906" y="311275"/>
            <a:ext cx="7315200" cy="1325563"/>
          </a:xfrm>
        </p:spPr>
        <p:txBody>
          <a:bodyPr/>
          <a:lstStyle/>
          <a:p>
            <a:r>
              <a:rPr lang="en-US" dirty="0"/>
              <a:t>Click to edit Master title style</a:t>
            </a:r>
          </a:p>
        </p:txBody>
      </p:sp>
    </p:spTree>
    <p:extLst>
      <p:ext uri="{BB962C8B-B14F-4D97-AF65-F5344CB8AC3E}">
        <p14:creationId xmlns:p14="http://schemas.microsoft.com/office/powerpoint/2010/main" val="1271717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Rectangle 3"/>
          <p:cNvSpPr/>
          <p:nvPr userDrawn="1"/>
        </p:nvSpPr>
        <p:spPr>
          <a:xfrm>
            <a:off x="0" y="-5184"/>
            <a:ext cx="12192000" cy="6863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45325"/>
            <a:ext cx="5029200" cy="3356982"/>
          </a:xfrm>
          <a:prstGeom prst="rect">
            <a:avLst/>
          </a:prstGeom>
        </p:spPr>
      </p:pic>
      <p:sp>
        <p:nvSpPr>
          <p:cNvPr id="5" name="Slide Number Placeholder 4"/>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E57F36-6D23-4C39-A2C3-D58391D75D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Rectangle 7"/>
          <p:cNvSpPr/>
          <p:nvPr userDrawn="1"/>
        </p:nvSpPr>
        <p:spPr>
          <a:xfrm>
            <a:off x="0" y="-2275"/>
            <a:ext cx="12192000" cy="1066800"/>
          </a:xfrm>
          <a:prstGeom prst="rect">
            <a:avLst/>
          </a:prstGeom>
          <a:solidFill>
            <a:srgbClr val="FF6699">
              <a:alpha val="2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 Placeholder 9"/>
          <p:cNvSpPr>
            <a:spLocks noGrp="1"/>
          </p:cNvSpPr>
          <p:nvPr>
            <p:ph type="body" sz="quarter" idx="14"/>
          </p:nvPr>
        </p:nvSpPr>
        <p:spPr>
          <a:xfrm>
            <a:off x="5448300" y="1252959"/>
            <a:ext cx="5905500" cy="4972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0082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Rectangle 3"/>
          <p:cNvSpPr/>
          <p:nvPr userDrawn="1"/>
        </p:nvSpPr>
        <p:spPr>
          <a:xfrm>
            <a:off x="0" y="-5184"/>
            <a:ext cx="12192000" cy="6863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E57F36-6D23-4C39-A2C3-D58391D75D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 Placeholder 9"/>
          <p:cNvSpPr>
            <a:spLocks noGrp="1"/>
          </p:cNvSpPr>
          <p:nvPr>
            <p:ph type="body" sz="quarter" idx="13"/>
          </p:nvPr>
        </p:nvSpPr>
        <p:spPr>
          <a:xfrm>
            <a:off x="528089" y="1295401"/>
            <a:ext cx="5029200" cy="4972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6637977" y="1295401"/>
            <a:ext cx="5029200" cy="4972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0"/>
            <a:ext cx="12192000" cy="1066800"/>
          </a:xfrm>
          <a:prstGeom prst="rect">
            <a:avLst/>
          </a:prstGeom>
          <a:solidFill>
            <a:srgbClr val="FFCC0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64120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E57F36-6D23-4C39-A2C3-D58391D75D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Text Placeholder 9"/>
          <p:cNvSpPr>
            <a:spLocks noGrp="1"/>
          </p:cNvSpPr>
          <p:nvPr>
            <p:ph type="body" sz="quarter" idx="13"/>
          </p:nvPr>
        </p:nvSpPr>
        <p:spPr>
          <a:xfrm>
            <a:off x="304800" y="1295401"/>
            <a:ext cx="5029200" cy="4972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4"/>
          </p:nvPr>
        </p:nvSpPr>
        <p:spPr>
          <a:xfrm>
            <a:off x="6159500" y="1295401"/>
            <a:ext cx="5029200" cy="4972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943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Rectangle 3"/>
          <p:cNvSpPr/>
          <p:nvPr userDrawn="1"/>
        </p:nvSpPr>
        <p:spPr>
          <a:xfrm>
            <a:off x="0" y="-5184"/>
            <a:ext cx="12192000" cy="6863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E57F36-6D23-4C39-A2C3-D58391D75D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Rectangle 7"/>
          <p:cNvSpPr/>
          <p:nvPr userDrawn="1"/>
        </p:nvSpPr>
        <p:spPr>
          <a:xfrm>
            <a:off x="0" y="-2275"/>
            <a:ext cx="12192000" cy="1066800"/>
          </a:xfrm>
          <a:prstGeom prst="rect">
            <a:avLst/>
          </a:prstGeom>
          <a:solidFill>
            <a:srgbClr val="14865B">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 Placeholder 9"/>
          <p:cNvSpPr>
            <a:spLocks noGrp="1"/>
          </p:cNvSpPr>
          <p:nvPr>
            <p:ph type="body" sz="quarter" idx="14"/>
          </p:nvPr>
        </p:nvSpPr>
        <p:spPr>
          <a:xfrm>
            <a:off x="2646947" y="1247775"/>
            <a:ext cx="6898106" cy="4972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2028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F06576-BE7E-4914-9BFA-C4E0F647444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3/21/2017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8E4D6-6293-4FBD-849B-5725B253DD4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16148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F06576-BE7E-4914-9BFA-C4E0F647444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3/21/2017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8E4D6-6293-4FBD-849B-5725B253DD4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10181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F06576-BE7E-4914-9BFA-C4E0F647444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3/21/2017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8E4D6-6293-4FBD-849B-5725B253DD4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32976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F06576-BE7E-4914-9BFA-C4E0F647444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3/21/2017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8E4D6-6293-4FBD-849B-5725B253DD4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96601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F06576-BE7E-4914-9BFA-C4E0F647444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3/21/2017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8E4D6-6293-4FBD-849B-5725B253DD4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5076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E8CAAD-3D6E-49C9-BB70-027462C345FD}" type="datetime1">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22985426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F06576-BE7E-4914-9BFA-C4E0F647444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3/21/2017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8E4D6-6293-4FBD-849B-5725B253DD4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88360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F06576-BE7E-4914-9BFA-C4E0F647444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3/21/2017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8E4D6-6293-4FBD-849B-5725B253DD4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79160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F06576-BE7E-4914-9BFA-C4E0F647444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3/21/2017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8E4D6-6293-4FBD-849B-5725B253DD4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1967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F06576-BE7E-4914-9BFA-C4E0F647444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3/21/2017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8E4D6-6293-4FBD-849B-5725B253DD4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44688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F06576-BE7E-4914-9BFA-C4E0F647444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3/21/2017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8E4D6-6293-4FBD-849B-5725B253DD4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11643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F06576-BE7E-4914-9BFA-C4E0F647444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3/21/2017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8E4D6-6293-4FBD-849B-5725B253DD4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61219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Rectangle 3"/>
          <p:cNvSpPr/>
          <p:nvPr userDrawn="1"/>
        </p:nvSpPr>
        <p:spPr>
          <a:xfrm>
            <a:off x="0" y="-5184"/>
            <a:ext cx="12192000" cy="6863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45325"/>
            <a:ext cx="5029200" cy="3356982"/>
          </a:xfrm>
          <a:prstGeom prst="rect">
            <a:avLst/>
          </a:prstGeom>
        </p:spPr>
      </p:pic>
      <p:sp>
        <p:nvSpPr>
          <p:cNvPr id="5" name="Slide Number Placeholder 4"/>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E57F36-6D23-4C39-A2C3-D58391D75D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Rectangle 7"/>
          <p:cNvSpPr/>
          <p:nvPr userDrawn="1"/>
        </p:nvSpPr>
        <p:spPr>
          <a:xfrm>
            <a:off x="0" y="-2275"/>
            <a:ext cx="12192000" cy="1066800"/>
          </a:xfrm>
          <a:prstGeom prst="rect">
            <a:avLst/>
          </a:prstGeom>
          <a:solidFill>
            <a:srgbClr val="FF6699">
              <a:alpha val="2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 Placeholder 9"/>
          <p:cNvSpPr>
            <a:spLocks noGrp="1"/>
          </p:cNvSpPr>
          <p:nvPr>
            <p:ph type="body" sz="quarter" idx="14"/>
          </p:nvPr>
        </p:nvSpPr>
        <p:spPr>
          <a:xfrm>
            <a:off x="5448300" y="1252959"/>
            <a:ext cx="5905500" cy="4972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03495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F06576-BE7E-4914-9BFA-C4E0F647444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3/21/2017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8E4D6-6293-4FBD-849B-5725B253DD4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56512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F06576-BE7E-4914-9BFA-C4E0F647444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3/21/2017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8E4D6-6293-4FBD-849B-5725B253DD4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33118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F06576-BE7E-4914-9BFA-C4E0F647444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3/21/2017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8E4D6-6293-4FBD-849B-5725B253DD4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7717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64AD4A-42BD-4AA9-9201-0FF2B073D816}" type="datetime1">
              <a:rPr lang="en-US" smtClean="0"/>
              <a:t>3/21/2017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14046040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F06576-BE7E-4914-9BFA-C4E0F647444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3/21/2017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8E4D6-6293-4FBD-849B-5725B253DD4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73691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F06576-BE7E-4914-9BFA-C4E0F647444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3/21/2017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8E4D6-6293-4FBD-849B-5725B253DD4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04890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F06576-BE7E-4914-9BFA-C4E0F647444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3/21/2017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8E4D6-6293-4FBD-849B-5725B253DD4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47606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F06576-BE7E-4914-9BFA-C4E0F647444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3/21/2017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8E4D6-6293-4FBD-849B-5725B253DD4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90226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F06576-BE7E-4914-9BFA-C4E0F647444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3/21/2017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8E4D6-6293-4FBD-849B-5725B253DD4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73660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F06576-BE7E-4914-9BFA-C4E0F647444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3/21/2017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8E4D6-6293-4FBD-849B-5725B253DD4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64611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F06576-BE7E-4914-9BFA-C4E0F647444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3/21/2017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8E4D6-6293-4FBD-849B-5725B253DD4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54394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F06576-BE7E-4914-9BFA-C4E0F647444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3/21/2017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8E4D6-6293-4FBD-849B-5725B253DD4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5604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Rectangle 3"/>
          <p:cNvSpPr/>
          <p:nvPr userDrawn="1"/>
        </p:nvSpPr>
        <p:spPr>
          <a:xfrm>
            <a:off x="0" y="-5184"/>
            <a:ext cx="12192000" cy="6863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45325"/>
            <a:ext cx="5029200" cy="3356982"/>
          </a:xfrm>
          <a:prstGeom prst="rect">
            <a:avLst/>
          </a:prstGeom>
        </p:spPr>
      </p:pic>
      <p:sp>
        <p:nvSpPr>
          <p:cNvPr id="5" name="Slide Number Placeholder 4"/>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E57F36-6D23-4C39-A2C3-D58391D75D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Rectangle 7"/>
          <p:cNvSpPr/>
          <p:nvPr userDrawn="1"/>
        </p:nvSpPr>
        <p:spPr>
          <a:xfrm>
            <a:off x="0" y="-2275"/>
            <a:ext cx="12192000" cy="1066800"/>
          </a:xfrm>
          <a:prstGeom prst="rect">
            <a:avLst/>
          </a:prstGeom>
          <a:solidFill>
            <a:srgbClr val="FF6699">
              <a:alpha val="2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 Placeholder 9"/>
          <p:cNvSpPr>
            <a:spLocks noGrp="1"/>
          </p:cNvSpPr>
          <p:nvPr>
            <p:ph type="body" sz="quarter" idx="14"/>
          </p:nvPr>
        </p:nvSpPr>
        <p:spPr>
          <a:xfrm>
            <a:off x="5448300" y="1252959"/>
            <a:ext cx="5905500" cy="4972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84694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8A4CBB3-03CB-43FD-B475-71C00ED26F36}"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74212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8EAEE4-0DBA-413E-A3B0-F693B8EDF2AB}" type="datetime1">
              <a:rPr lang="en-US" smtClean="0"/>
              <a:t>3/21/2017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20660877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A4CBB3-03CB-43FD-B475-71C00ED26F36}"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4451422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A4CBB3-03CB-43FD-B475-71C00ED26F36}"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19835607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A4CBB3-03CB-43FD-B475-71C00ED26F36}"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7316496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A4CBB3-03CB-43FD-B475-71C00ED26F36}" type="datetimeFigureOut">
              <a:rPr lang="en-US" smtClean="0"/>
              <a:t>3/21/2017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28274506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A4CBB3-03CB-43FD-B475-71C00ED26F36}" type="datetimeFigureOut">
              <a:rPr lang="en-US" smtClean="0"/>
              <a:t>3/21/2017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32444214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4CBB3-03CB-43FD-B475-71C00ED26F36}" type="datetimeFigureOut">
              <a:rPr lang="en-US" smtClean="0"/>
              <a:t>3/21/2017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212641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A4CBB3-03CB-43FD-B475-71C00ED26F36}"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17207389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A4CBB3-03CB-43FD-B475-71C00ED26F36}"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14539737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A4CBB3-03CB-43FD-B475-71C00ED26F36}"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29253240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A4CBB3-03CB-43FD-B475-71C00ED26F36}"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965887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DE10E1-4AFC-4580-AF05-F62EBFAF2E3B}" type="datetime1">
              <a:rPr lang="en-US" smtClean="0"/>
              <a:t>3/21/2017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2679422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3FE1B4-660C-4238-8A48-A90B41779E5C}" type="datetime1">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3981499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6A9C1A-AC5B-4A58-BCEC-D30E1EF02BA8}" type="datetime1">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2542062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062D1F-C9F3-4ED1-8454-15994CBF9119}" type="datetime1">
              <a:rPr lang="en-US" smtClean="0"/>
              <a:t>3/21/2017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E57F36-6D23-4C39-A2C3-D58391D75D53}" type="slidenum">
              <a:rPr lang="en-US" smtClean="0"/>
              <a:t>‹#›</a:t>
            </a:fld>
            <a:endParaRPr lang="en-US"/>
          </a:p>
        </p:txBody>
      </p:sp>
    </p:spTree>
    <p:extLst>
      <p:ext uri="{BB962C8B-B14F-4D97-AF65-F5344CB8AC3E}">
        <p14:creationId xmlns:p14="http://schemas.microsoft.com/office/powerpoint/2010/main" val="1358705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5" r:id="rId12"/>
    <p:sldLayoutId id="2147483666" r:id="rId13"/>
    <p:sldLayoutId id="2147483667" r:id="rId14"/>
    <p:sldLayoutId id="2147483668" r:id="rId15"/>
    <p:sldLayoutId id="2147483669" r:id="rId16"/>
    <p:sldLayoutId id="2147483670"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0062D1F-C9F3-4ED1-8454-15994CBF9119}"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3/21/2017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E57F36-6D23-4C39-A2C3-D58391D75D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683382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9F06576-BE7E-4914-9BFA-C4E0F647444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3/21/2017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688E4D6-6293-4FBD-849B-5725B253DD4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857565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9F06576-BE7E-4914-9BFA-C4E0F647444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3/21/2017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688E4D6-6293-4FBD-849B-5725B253DD4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676125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A4CBB3-03CB-43FD-B475-71C00ED26F36}" type="datetimeFigureOut">
              <a:rPr lang="en-US" smtClean="0"/>
              <a:t>3/21/2017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E57F36-6D23-4C39-A2C3-D58391D75D53}" type="slidenum">
              <a:rPr lang="en-US" smtClean="0"/>
              <a:t>‹#›</a:t>
            </a:fld>
            <a:endParaRPr lang="en-US"/>
          </a:p>
        </p:txBody>
      </p:sp>
    </p:spTree>
    <p:extLst>
      <p:ext uri="{BB962C8B-B14F-4D97-AF65-F5344CB8AC3E}">
        <p14:creationId xmlns:p14="http://schemas.microsoft.com/office/powerpoint/2010/main" val="9684835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9.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4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4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afge.org/newbeginning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8.xml"/><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42.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42.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0.xm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4.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6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2.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7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6.xml"/><Relationship Id="rId1" Type="http://schemas.openxmlformats.org/officeDocument/2006/relationships/slideLayout" Target="../slideLayouts/slideLayout8.xml"/><Relationship Id="rId4" Type="http://schemas.openxmlformats.org/officeDocument/2006/relationships/image" Target="../media/image34.jpe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8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8.xm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8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9.xml"/><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png"/></Relationships>
</file>

<file path=ppt/slides/_rels/slide8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0.xml"/><Relationship Id="rId1" Type="http://schemas.openxmlformats.org/officeDocument/2006/relationships/slideLayout" Target="../slideLayouts/slideLayout54.xml"/></Relationships>
</file>

<file path=ppt/slides/_rels/slide8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1.xml"/><Relationship Id="rId1" Type="http://schemas.openxmlformats.org/officeDocument/2006/relationships/slideLayout" Target="../slideLayouts/slideLayout54.xml"/></Relationships>
</file>

<file path=ppt/slides/_rels/slide8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2.xml"/><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3.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4.xml"/><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6.xml"/><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7.xml"/><Relationship Id="rId1" Type="http://schemas.openxmlformats.org/officeDocument/2006/relationships/slideLayout" Target="../slideLayouts/slideLayout32.xml"/></Relationships>
</file>

<file path=ppt/slides/_rels/slide9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8.xml"/><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9.xml"/><Relationship Id="rId1" Type="http://schemas.openxmlformats.org/officeDocument/2006/relationships/slideLayout" Target="../slideLayouts/slideLayout4.xml"/><Relationship Id="rId5" Type="http://schemas.openxmlformats.org/officeDocument/2006/relationships/image" Target="../media/image37.jpeg"/><Relationship Id="rId4" Type="http://schemas.openxmlformats.org/officeDocument/2006/relationships/image" Target="../media/image15.png"/></Relationships>
</file>

<file path=ppt/slides/_rels/slide9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0.xml"/><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57838" y="951979"/>
            <a:ext cx="3368224" cy="884791"/>
          </a:xfrm>
        </p:spPr>
        <p:txBody>
          <a:bodyPr>
            <a:noAutofit/>
          </a:bodyPr>
          <a:lstStyle/>
          <a:p>
            <a:pPr algn="l"/>
            <a:r>
              <a:rPr lang="en-US" sz="5000" b="1" dirty="0">
                <a:solidFill>
                  <a:srgbClr val="253570"/>
                </a:solidFill>
                <a:latin typeface="Arial" panose="020B0604020202020204" pitchFamily="34" charset="0"/>
                <a:cs typeface="Arial" panose="020B0604020202020204" pitchFamily="34" charset="0"/>
              </a:rPr>
              <a:t>Module 2:</a:t>
            </a:r>
          </a:p>
        </p:txBody>
      </p:sp>
      <p:sp>
        <p:nvSpPr>
          <p:cNvPr id="9" name="Title 1"/>
          <p:cNvSpPr txBox="1">
            <a:spLocks/>
          </p:cNvSpPr>
          <p:nvPr/>
        </p:nvSpPr>
        <p:spPr>
          <a:xfrm>
            <a:off x="3470986" y="3078051"/>
            <a:ext cx="8498971" cy="10911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small" spc="0" normalizeH="0" noProof="0" dirty="0">
                <a:ln>
                  <a:noFill/>
                </a:ln>
                <a:solidFill>
                  <a:srgbClr val="FDB71B"/>
                </a:solidFill>
                <a:effectLst/>
                <a:uLnTx/>
                <a:uFillTx/>
                <a:latin typeface="Arial" panose="020B0604020202020204" pitchFamily="34" charset="0"/>
                <a:ea typeface="+mj-ea"/>
                <a:cs typeface="Arial" panose="020B0604020202020204" pitchFamily="34" charset="0"/>
              </a:rPr>
              <a:t>Navigating the New Performance Management System</a:t>
            </a:r>
          </a:p>
        </p:txBody>
      </p:sp>
      <p:sp>
        <p:nvSpPr>
          <p:cNvPr id="3" name="Rectangle 2"/>
          <p:cNvSpPr/>
          <p:nvPr/>
        </p:nvSpPr>
        <p:spPr>
          <a:xfrm>
            <a:off x="0" y="6207991"/>
            <a:ext cx="12192000" cy="660400"/>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sp>
        <p:nvSpPr>
          <p:cNvPr id="13" name="Rectangle 12"/>
          <p:cNvSpPr/>
          <p:nvPr/>
        </p:nvSpPr>
        <p:spPr>
          <a:xfrm>
            <a:off x="0" y="6108700"/>
            <a:ext cx="12192000" cy="88900"/>
          </a:xfrm>
          <a:prstGeom prst="rect">
            <a:avLst/>
          </a:prstGeom>
          <a:solidFill>
            <a:srgbClr val="FD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7887" y="4434483"/>
            <a:ext cx="3343276" cy="163384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3525" y="4563343"/>
            <a:ext cx="1390300" cy="138798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2862" y="4267355"/>
            <a:ext cx="1968099" cy="1968099"/>
          </a:xfrm>
          <a:prstGeom prst="rect">
            <a:avLst/>
          </a:prstGeom>
        </p:spPr>
      </p:pic>
      <p:sp>
        <p:nvSpPr>
          <p:cNvPr id="10" name="Title 1"/>
          <p:cNvSpPr txBox="1">
            <a:spLocks/>
          </p:cNvSpPr>
          <p:nvPr/>
        </p:nvSpPr>
        <p:spPr>
          <a:xfrm>
            <a:off x="6300592" y="964505"/>
            <a:ext cx="5903934" cy="15782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000" b="1" dirty="0">
                <a:solidFill>
                  <a:srgbClr val="253570"/>
                </a:solidFill>
                <a:latin typeface="Arial" panose="020B0604020202020204" pitchFamily="34" charset="0"/>
                <a:cs typeface="Arial" panose="020B0604020202020204" pitchFamily="34" charset="0"/>
              </a:rPr>
              <a:t>The Performance Appraisal Process</a:t>
            </a:r>
          </a:p>
        </p:txBody>
      </p:sp>
    </p:spTree>
    <p:extLst>
      <p:ext uri="{BB962C8B-B14F-4D97-AF65-F5344CB8AC3E}">
        <p14:creationId xmlns:p14="http://schemas.microsoft.com/office/powerpoint/2010/main" val="2897405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331304"/>
            <a:ext cx="9917624" cy="1149419"/>
          </a:xfrm>
        </p:spPr>
        <p:txBody>
          <a:bodyPr>
            <a:normAutofit/>
          </a:bodyPr>
          <a:lstStyle/>
          <a:p>
            <a:r>
              <a:rPr lang="en-US" sz="3800" b="1" dirty="0">
                <a:solidFill>
                  <a:srgbClr val="003399"/>
                </a:solidFill>
                <a:latin typeface="Arial" panose="020B0604020202020204" pitchFamily="34" charset="0"/>
                <a:cs typeface="Arial" panose="020B0604020202020204" pitchFamily="34" charset="0"/>
              </a:rPr>
              <a:t>Steps: Developing a Performance Plan</a:t>
            </a:r>
            <a:endParaRPr lang="en-US" sz="3800" dirty="0">
              <a:solidFill>
                <a:srgbClr val="003399"/>
              </a:solidFill>
              <a:latin typeface="Arial" panose="020B0604020202020204" pitchFamily="34" charset="0"/>
              <a:cs typeface="Arial" panose="020B0604020202020204" pitchFamily="34" charset="0"/>
            </a:endParaRPr>
          </a:p>
        </p:txBody>
      </p:sp>
      <p:sp>
        <p:nvSpPr>
          <p:cNvPr id="9" name="Content Placeholder 8"/>
          <p:cNvSpPr>
            <a:spLocks noGrp="1"/>
          </p:cNvSpPr>
          <p:nvPr>
            <p:ph sz="half" idx="1"/>
          </p:nvPr>
        </p:nvSpPr>
        <p:spPr>
          <a:xfrm>
            <a:off x="993506" y="1480723"/>
            <a:ext cx="9941194" cy="4762915"/>
          </a:xfrm>
        </p:spPr>
        <p:txBody>
          <a:bodyPr>
            <a:normAutofit/>
          </a:bodyPr>
          <a:lstStyle/>
          <a:p>
            <a:pPr marL="457200" indent="-457200">
              <a:buFont typeface="+mj-lt"/>
              <a:buAutoNum type="arabicPeriod"/>
            </a:pPr>
            <a:r>
              <a:rPr lang="en-US" sz="2700" dirty="0">
                <a:solidFill>
                  <a:schemeClr val="tx1">
                    <a:lumMod val="75000"/>
                    <a:lumOff val="25000"/>
                  </a:schemeClr>
                </a:solidFill>
              </a:rPr>
              <a:t>Supervisor lists the employee’s tasks and duties</a:t>
            </a:r>
          </a:p>
          <a:p>
            <a:pPr marL="457200" indent="-457200">
              <a:buFont typeface="+mj-lt"/>
              <a:buAutoNum type="arabicPeriod"/>
            </a:pPr>
            <a:r>
              <a:rPr lang="en-US" sz="2700" dirty="0">
                <a:solidFill>
                  <a:schemeClr val="tx1">
                    <a:lumMod val="75000"/>
                    <a:lumOff val="25000"/>
                  </a:schemeClr>
                </a:solidFill>
              </a:rPr>
              <a:t>Tasks are converted into elements and standards</a:t>
            </a:r>
          </a:p>
          <a:p>
            <a:pPr lvl="1"/>
            <a:r>
              <a:rPr lang="en-US" sz="2300" dirty="0">
                <a:solidFill>
                  <a:schemeClr val="tx1">
                    <a:lumMod val="75000"/>
                    <a:lumOff val="25000"/>
                  </a:schemeClr>
                </a:solidFill>
              </a:rPr>
              <a:t>Elements focus on activities; standards focus on results</a:t>
            </a:r>
          </a:p>
          <a:p>
            <a:pPr lvl="1"/>
            <a:r>
              <a:rPr lang="en-US" sz="2300" dirty="0">
                <a:solidFill>
                  <a:schemeClr val="tx1">
                    <a:lumMod val="75000"/>
                    <a:lumOff val="25000"/>
                  </a:schemeClr>
                </a:solidFill>
              </a:rPr>
              <a:t>Most employees will have 3 to 5 performance elements and standards</a:t>
            </a:r>
          </a:p>
          <a:p>
            <a:pPr lvl="1"/>
            <a:r>
              <a:rPr lang="en-US" sz="2300" dirty="0">
                <a:solidFill>
                  <a:schemeClr val="tx1">
                    <a:lumMod val="75000"/>
                    <a:lumOff val="25000"/>
                  </a:schemeClr>
                </a:solidFill>
              </a:rPr>
              <a:t>Elements and standards should be easily understood and written at the “fully successful” level</a:t>
            </a:r>
          </a:p>
          <a:p>
            <a:pPr marL="457200" indent="-457200">
              <a:buFont typeface="+mj-lt"/>
              <a:buAutoNum type="arabicPeriod"/>
            </a:pPr>
            <a:r>
              <a:rPr lang="en-US" sz="2700" dirty="0">
                <a:solidFill>
                  <a:schemeClr val="tx1">
                    <a:lumMod val="75000"/>
                    <a:lumOff val="25000"/>
                  </a:schemeClr>
                </a:solidFill>
              </a:rPr>
              <a:t>The performance plan is discussed with the employee</a:t>
            </a:r>
          </a:p>
          <a:p>
            <a:pPr marL="457200" indent="-457200">
              <a:buFont typeface="+mj-lt"/>
              <a:buAutoNum type="arabicPeriod"/>
            </a:pPr>
            <a:r>
              <a:rPr lang="en-US" sz="2700" dirty="0">
                <a:solidFill>
                  <a:schemeClr val="tx1">
                    <a:lumMod val="75000"/>
                    <a:lumOff val="25000"/>
                  </a:schemeClr>
                </a:solidFill>
              </a:rPr>
              <a:t>The supervisor communicates links to organizational goals</a:t>
            </a:r>
          </a:p>
          <a:p>
            <a:pPr marL="457200" indent="-457200">
              <a:buFont typeface="+mj-lt"/>
              <a:buAutoNum type="arabicPeriod"/>
            </a:pPr>
            <a:r>
              <a:rPr lang="en-US" sz="2700" dirty="0">
                <a:solidFill>
                  <a:schemeClr val="tx1">
                    <a:lumMod val="75000"/>
                    <a:lumOff val="25000"/>
                  </a:schemeClr>
                </a:solidFill>
              </a:rPr>
              <a:t>Employee concurs with his/her performance plan</a:t>
            </a:r>
          </a:p>
        </p:txBody>
      </p:sp>
      <p:sp>
        <p:nvSpPr>
          <p:cNvPr id="2" name="Slide Number Placeholder 1"/>
          <p:cNvSpPr>
            <a:spLocks noGrp="1"/>
          </p:cNvSpPr>
          <p:nvPr>
            <p:ph type="sldNum" sz="quarter" idx="12"/>
          </p:nvPr>
        </p:nvSpPr>
        <p:spPr/>
        <p:txBody>
          <a:bodyPr/>
          <a:lstStyle/>
          <a:p>
            <a:fld id="{56E57F36-6D23-4C39-A2C3-D58391D75D53}" type="slidenum">
              <a:rPr lang="en-US" smtClean="0"/>
              <a:t>10</a:t>
            </a:fld>
            <a:endParaRPr lang="en-US" dirty="0"/>
          </a:p>
        </p:txBody>
      </p:sp>
    </p:spTree>
    <p:extLst>
      <p:ext uri="{BB962C8B-B14F-4D97-AF65-F5344CB8AC3E}">
        <p14:creationId xmlns:p14="http://schemas.microsoft.com/office/powerpoint/2010/main" val="233173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331304"/>
            <a:ext cx="9917624" cy="1149419"/>
          </a:xfrm>
        </p:spPr>
        <p:txBody>
          <a:bodyPr>
            <a:normAutofit/>
          </a:bodyPr>
          <a:lstStyle/>
          <a:p>
            <a:r>
              <a:rPr lang="en-US" sz="3200" b="1" dirty="0">
                <a:solidFill>
                  <a:srgbClr val="003399"/>
                </a:solidFill>
                <a:latin typeface="Arial" panose="020B0604020202020204" pitchFamily="34" charset="0"/>
                <a:cs typeface="Arial" panose="020B0604020202020204" pitchFamily="34" charset="0"/>
              </a:rPr>
              <a:t>Initial Performance Discussion checklist</a:t>
            </a:r>
            <a:endParaRPr lang="en-US" sz="3200" dirty="0">
              <a:solidFill>
                <a:srgbClr val="003399"/>
              </a:solidFill>
              <a:latin typeface="Arial" panose="020B0604020202020204" pitchFamily="34" charset="0"/>
              <a:cs typeface="Arial" panose="020B0604020202020204" pitchFamily="34" charset="0"/>
            </a:endParaRPr>
          </a:p>
        </p:txBody>
      </p:sp>
      <p:sp>
        <p:nvSpPr>
          <p:cNvPr id="9" name="Content Placeholder 8"/>
          <p:cNvSpPr>
            <a:spLocks noGrp="1"/>
          </p:cNvSpPr>
          <p:nvPr>
            <p:ph sz="half" idx="1"/>
          </p:nvPr>
        </p:nvSpPr>
        <p:spPr>
          <a:xfrm>
            <a:off x="860156" y="1480723"/>
            <a:ext cx="9903094" cy="4762915"/>
          </a:xfrm>
        </p:spPr>
        <p:txBody>
          <a:bodyPr>
            <a:normAutofit/>
          </a:bodyPr>
          <a:lstStyle/>
          <a:p>
            <a:pPr marL="0" indent="0">
              <a:spcAft>
                <a:spcPts val="600"/>
              </a:spcAft>
              <a:buNone/>
            </a:pPr>
            <a:r>
              <a:rPr lang="en-US" dirty="0">
                <a:solidFill>
                  <a:schemeClr val="tx1">
                    <a:lumMod val="75000"/>
                    <a:lumOff val="25000"/>
                  </a:schemeClr>
                </a:solidFill>
              </a:rPr>
              <a:t>The Performance Plan is communicated during the first formal, documented discussion between employee and supervisor. This should include:</a:t>
            </a:r>
          </a:p>
          <a:p>
            <a:pPr>
              <a:spcAft>
                <a:spcPts val="600"/>
              </a:spcAft>
              <a:buFont typeface="Wingdings" panose="05000000000000000000" pitchFamily="2" charset="2"/>
              <a:buChar char="ü"/>
            </a:pPr>
            <a:r>
              <a:rPr lang="en-US" dirty="0">
                <a:solidFill>
                  <a:schemeClr val="tx1">
                    <a:lumMod val="75000"/>
                    <a:lumOff val="25000"/>
                  </a:schemeClr>
                </a:solidFill>
              </a:rPr>
              <a:t>What is expected of the employee? How will performance be measured?</a:t>
            </a:r>
          </a:p>
          <a:p>
            <a:pPr>
              <a:spcAft>
                <a:spcPts val="600"/>
              </a:spcAft>
              <a:buFont typeface="Wingdings" panose="05000000000000000000" pitchFamily="2" charset="2"/>
              <a:buChar char="ü"/>
            </a:pPr>
            <a:r>
              <a:rPr lang="en-US" dirty="0">
                <a:solidFill>
                  <a:schemeClr val="tx1">
                    <a:lumMod val="75000"/>
                    <a:lumOff val="25000"/>
                  </a:schemeClr>
                </a:solidFill>
              </a:rPr>
              <a:t>How do the elements and standards reflect your organizational and DoD-wide mission and goals?</a:t>
            </a:r>
          </a:p>
          <a:p>
            <a:pPr>
              <a:spcAft>
                <a:spcPts val="600"/>
              </a:spcAft>
              <a:buFont typeface="Wingdings" panose="05000000000000000000" pitchFamily="2" charset="2"/>
              <a:buChar char="ü"/>
            </a:pPr>
            <a:r>
              <a:rPr lang="en-US" dirty="0">
                <a:solidFill>
                  <a:schemeClr val="tx1">
                    <a:lumMod val="75000"/>
                    <a:lumOff val="25000"/>
                  </a:schemeClr>
                </a:solidFill>
              </a:rPr>
              <a:t>What professional development options are included?</a:t>
            </a:r>
          </a:p>
        </p:txBody>
      </p:sp>
      <p:sp>
        <p:nvSpPr>
          <p:cNvPr id="2" name="Slide Number Placeholder 1"/>
          <p:cNvSpPr>
            <a:spLocks noGrp="1"/>
          </p:cNvSpPr>
          <p:nvPr>
            <p:ph type="sldNum" sz="quarter" idx="12"/>
          </p:nvPr>
        </p:nvSpPr>
        <p:spPr/>
        <p:txBody>
          <a:bodyPr/>
          <a:lstStyle/>
          <a:p>
            <a:fld id="{56E57F36-6D23-4C39-A2C3-D58391D75D53}" type="slidenum">
              <a:rPr lang="en-US" smtClean="0"/>
              <a:t>11</a:t>
            </a:fld>
            <a:endParaRPr lang="en-US" dirty="0"/>
          </a:p>
        </p:txBody>
      </p:sp>
    </p:spTree>
    <p:extLst>
      <p:ext uri="{BB962C8B-B14F-4D97-AF65-F5344CB8AC3E}">
        <p14:creationId xmlns:p14="http://schemas.microsoft.com/office/powerpoint/2010/main" val="455808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331304"/>
            <a:ext cx="9525000" cy="1149419"/>
          </a:xfrm>
        </p:spPr>
        <p:txBody>
          <a:bodyPr>
            <a:normAutofit/>
          </a:bodyPr>
          <a:lstStyle/>
          <a:p>
            <a:r>
              <a:rPr lang="en-US" sz="3800" b="1" dirty="0">
                <a:solidFill>
                  <a:srgbClr val="003399"/>
                </a:solidFill>
                <a:latin typeface="Arial" panose="020B0604020202020204" pitchFamily="34" charset="0"/>
                <a:cs typeface="Arial" panose="020B0604020202020204" pitchFamily="34" charset="0"/>
              </a:rPr>
              <a:t>Performance Plan includes:</a:t>
            </a:r>
            <a:endParaRPr lang="en-US" sz="3800" dirty="0">
              <a:solidFill>
                <a:srgbClr val="003399"/>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56E57F36-6D23-4C39-A2C3-D58391D75D53}" type="slidenum">
              <a:rPr lang="en-US" smtClean="0"/>
              <a:t>12</a:t>
            </a:fld>
            <a:endParaRPr lang="en-US"/>
          </a:p>
        </p:txBody>
      </p:sp>
      <p:sp>
        <p:nvSpPr>
          <p:cNvPr id="5" name="Content Placeholder 8"/>
          <p:cNvSpPr>
            <a:spLocks noGrp="1"/>
          </p:cNvSpPr>
          <p:nvPr>
            <p:ph sz="half" idx="1"/>
          </p:nvPr>
        </p:nvSpPr>
        <p:spPr>
          <a:xfrm>
            <a:off x="232611" y="1480722"/>
            <a:ext cx="5348748" cy="2971800"/>
          </a:xfrm>
        </p:spPr>
        <p:txBody>
          <a:bodyPr>
            <a:normAutofit/>
          </a:bodyPr>
          <a:lstStyle/>
          <a:p>
            <a:r>
              <a:rPr lang="en-US" sz="3000" b="1" dirty="0">
                <a:solidFill>
                  <a:schemeClr val="tx1">
                    <a:lumMod val="75000"/>
                    <a:lumOff val="25000"/>
                  </a:schemeClr>
                </a:solidFill>
              </a:rPr>
              <a:t>Performance Elements</a:t>
            </a:r>
            <a:r>
              <a:rPr lang="en-US" sz="3000" dirty="0">
                <a:solidFill>
                  <a:schemeClr val="tx1">
                    <a:lumMod val="75000"/>
                    <a:lumOff val="25000"/>
                  </a:schemeClr>
                </a:solidFill>
              </a:rPr>
              <a:t>:</a:t>
            </a:r>
          </a:p>
          <a:p>
            <a:pPr lvl="1"/>
            <a:r>
              <a:rPr lang="en-US" sz="2600" dirty="0">
                <a:solidFill>
                  <a:schemeClr val="tx1">
                    <a:lumMod val="75000"/>
                    <a:lumOff val="25000"/>
                  </a:schemeClr>
                </a:solidFill>
              </a:rPr>
              <a:t>Tell employees </a:t>
            </a:r>
            <a:r>
              <a:rPr lang="en-US" sz="2600" b="1" dirty="0">
                <a:solidFill>
                  <a:schemeClr val="tx1">
                    <a:lumMod val="75000"/>
                    <a:lumOff val="25000"/>
                  </a:schemeClr>
                </a:solidFill>
              </a:rPr>
              <a:t>what to do</a:t>
            </a:r>
          </a:p>
          <a:p>
            <a:pPr lvl="1"/>
            <a:r>
              <a:rPr lang="en-US" sz="2600" dirty="0">
                <a:solidFill>
                  <a:schemeClr val="tx1">
                    <a:lumMod val="75000"/>
                    <a:lumOff val="25000"/>
                  </a:schemeClr>
                </a:solidFill>
              </a:rPr>
              <a:t>Minimum of 1, maximum of 10</a:t>
            </a:r>
          </a:p>
          <a:p>
            <a:pPr lvl="1"/>
            <a:r>
              <a:rPr lang="en-US" sz="2600" dirty="0">
                <a:solidFill>
                  <a:schemeClr val="tx1">
                    <a:lumMod val="75000"/>
                    <a:lumOff val="25000"/>
                  </a:schemeClr>
                </a:solidFill>
              </a:rPr>
              <a:t>Two types:</a:t>
            </a:r>
          </a:p>
          <a:p>
            <a:pPr lvl="2"/>
            <a:r>
              <a:rPr lang="en-US" sz="2600" b="1" dirty="0">
                <a:solidFill>
                  <a:schemeClr val="tx1">
                    <a:lumMod val="75000"/>
                    <a:lumOff val="25000"/>
                  </a:schemeClr>
                </a:solidFill>
              </a:rPr>
              <a:t>Critical</a:t>
            </a:r>
          </a:p>
          <a:p>
            <a:pPr lvl="2"/>
            <a:r>
              <a:rPr lang="en-US" sz="2600" b="1" dirty="0">
                <a:solidFill>
                  <a:schemeClr val="tx1">
                    <a:lumMod val="75000"/>
                    <a:lumOff val="25000"/>
                  </a:schemeClr>
                </a:solidFill>
              </a:rPr>
              <a:t>Supervisory</a:t>
            </a:r>
          </a:p>
          <a:p>
            <a:pPr lvl="1"/>
            <a:endParaRPr lang="en-US" dirty="0">
              <a:solidFill>
                <a:schemeClr val="tx1">
                  <a:lumMod val="75000"/>
                  <a:lumOff val="25000"/>
                </a:schemeClr>
              </a:solidFill>
            </a:endParaRPr>
          </a:p>
        </p:txBody>
      </p:sp>
      <p:sp>
        <p:nvSpPr>
          <p:cNvPr id="7" name="Content Placeholder 8"/>
          <p:cNvSpPr>
            <a:spLocks noGrp="1"/>
          </p:cNvSpPr>
          <p:nvPr>
            <p:ph sz="half" idx="1"/>
          </p:nvPr>
        </p:nvSpPr>
        <p:spPr>
          <a:xfrm>
            <a:off x="5798574" y="1480723"/>
            <a:ext cx="5348748" cy="2971800"/>
          </a:xfrm>
        </p:spPr>
        <p:txBody>
          <a:bodyPr>
            <a:normAutofit/>
          </a:bodyPr>
          <a:lstStyle/>
          <a:p>
            <a:r>
              <a:rPr lang="en-US" sz="3000" b="1" dirty="0">
                <a:solidFill>
                  <a:schemeClr val="tx1">
                    <a:lumMod val="75000"/>
                    <a:lumOff val="25000"/>
                  </a:schemeClr>
                </a:solidFill>
              </a:rPr>
              <a:t>Performance Standards</a:t>
            </a:r>
            <a:r>
              <a:rPr lang="en-US" sz="3000" dirty="0">
                <a:solidFill>
                  <a:schemeClr val="tx1">
                    <a:lumMod val="75000"/>
                    <a:lumOff val="25000"/>
                  </a:schemeClr>
                </a:solidFill>
              </a:rPr>
              <a:t>:</a:t>
            </a:r>
          </a:p>
          <a:p>
            <a:pPr lvl="1"/>
            <a:r>
              <a:rPr lang="en-US" sz="2600" dirty="0">
                <a:solidFill>
                  <a:schemeClr val="tx1">
                    <a:lumMod val="75000"/>
                    <a:lumOff val="25000"/>
                  </a:schemeClr>
                </a:solidFill>
              </a:rPr>
              <a:t>Describe </a:t>
            </a:r>
            <a:r>
              <a:rPr lang="en-US" sz="2600" b="1" dirty="0">
                <a:solidFill>
                  <a:schemeClr val="tx1">
                    <a:lumMod val="75000"/>
                    <a:lumOff val="25000"/>
                  </a:schemeClr>
                </a:solidFill>
              </a:rPr>
              <a:t>how</a:t>
            </a:r>
            <a:r>
              <a:rPr lang="en-US" sz="2600" dirty="0">
                <a:solidFill>
                  <a:schemeClr val="tx1">
                    <a:lumMod val="75000"/>
                    <a:lumOff val="25000"/>
                  </a:schemeClr>
                </a:solidFill>
              </a:rPr>
              <a:t> the performance elements will be evaluated</a:t>
            </a:r>
          </a:p>
          <a:p>
            <a:pPr lvl="1"/>
            <a:r>
              <a:rPr lang="en-US" sz="2600" dirty="0">
                <a:solidFill>
                  <a:schemeClr val="tx1">
                    <a:lumMod val="75000"/>
                    <a:lumOff val="25000"/>
                  </a:schemeClr>
                </a:solidFill>
              </a:rPr>
              <a:t>Provided for each element</a:t>
            </a:r>
          </a:p>
          <a:p>
            <a:pPr lvl="1"/>
            <a:r>
              <a:rPr lang="en-US" sz="2600" dirty="0">
                <a:solidFill>
                  <a:schemeClr val="tx1">
                    <a:lumMod val="75000"/>
                    <a:lumOff val="25000"/>
                  </a:schemeClr>
                </a:solidFill>
              </a:rPr>
              <a:t>Describe how well employee must perform to meet “fully successful” level</a:t>
            </a:r>
          </a:p>
          <a:p>
            <a:pPr lvl="1"/>
            <a:endParaRPr lang="en-US" dirty="0">
              <a:solidFill>
                <a:schemeClr val="tx1">
                  <a:lumMod val="75000"/>
                  <a:lumOff val="25000"/>
                </a:schemeClr>
              </a:solidFill>
            </a:endParaRPr>
          </a:p>
          <a:p>
            <a:pPr lvl="1"/>
            <a:endParaRPr lang="en-US" dirty="0">
              <a:solidFill>
                <a:schemeClr val="tx1">
                  <a:lumMod val="75000"/>
                  <a:lumOff val="25000"/>
                </a:schemeClr>
              </a:solidFill>
            </a:endParaRPr>
          </a:p>
          <a:p>
            <a:pPr lvl="1"/>
            <a:endParaRPr lang="en-US" dirty="0">
              <a:solidFill>
                <a:schemeClr val="tx1">
                  <a:lumMod val="75000"/>
                  <a:lumOff val="25000"/>
                </a:schemeClr>
              </a:solidFill>
            </a:endParaRPr>
          </a:p>
          <a:p>
            <a:endParaRPr lang="en-US" sz="2400" dirty="0">
              <a:solidFill>
                <a:schemeClr val="tx1">
                  <a:lumMod val="75000"/>
                  <a:lumOff val="25000"/>
                </a:schemeClr>
              </a:solidFill>
            </a:endParaRPr>
          </a:p>
        </p:txBody>
      </p:sp>
      <p:sp>
        <p:nvSpPr>
          <p:cNvPr id="8" name="Content Placeholder 8"/>
          <p:cNvSpPr>
            <a:spLocks noGrp="1"/>
          </p:cNvSpPr>
          <p:nvPr>
            <p:ph sz="half" idx="1"/>
          </p:nvPr>
        </p:nvSpPr>
        <p:spPr>
          <a:xfrm>
            <a:off x="381324" y="4452522"/>
            <a:ext cx="4610099" cy="2057400"/>
          </a:xfrm>
        </p:spPr>
        <p:txBody>
          <a:bodyPr anchor="ctr">
            <a:normAutofit/>
          </a:bodyPr>
          <a:lstStyle/>
          <a:p>
            <a:pPr marL="0" indent="0" algn="ctr">
              <a:buNone/>
            </a:pPr>
            <a:r>
              <a:rPr lang="en-US" sz="2200" dirty="0">
                <a:solidFill>
                  <a:schemeClr val="tx1">
                    <a:lumMod val="65000"/>
                    <a:lumOff val="35000"/>
                  </a:schemeClr>
                </a:solidFill>
                <a:latin typeface="Courier New" panose="02070309020205020404" pitchFamily="49" charset="0"/>
                <a:cs typeface="Courier New" panose="02070309020205020404" pitchFamily="49" charset="0"/>
              </a:rPr>
              <a:t>“Provide accurate, timely customer service.”</a:t>
            </a:r>
          </a:p>
        </p:txBody>
      </p:sp>
      <p:sp>
        <p:nvSpPr>
          <p:cNvPr id="10" name="Content Placeholder 8"/>
          <p:cNvSpPr>
            <a:spLocks noGrp="1"/>
          </p:cNvSpPr>
          <p:nvPr>
            <p:ph sz="half" idx="1"/>
          </p:nvPr>
        </p:nvSpPr>
        <p:spPr>
          <a:xfrm>
            <a:off x="5958348" y="4378782"/>
            <a:ext cx="5349240" cy="2268953"/>
          </a:xfrm>
        </p:spPr>
        <p:txBody>
          <a:bodyPr anchor="ctr">
            <a:normAutofit fontScale="70000" lnSpcReduction="20000"/>
          </a:bodyPr>
          <a:lstStyle/>
          <a:p>
            <a:pPr marL="0" indent="0">
              <a:buNone/>
            </a:pPr>
            <a:r>
              <a:rPr lang="en-US" sz="2400" dirty="0">
                <a:solidFill>
                  <a:schemeClr val="tx1">
                    <a:lumMod val="65000"/>
                    <a:lumOff val="35000"/>
                  </a:schemeClr>
                </a:solidFill>
                <a:latin typeface="Courier New" panose="02070309020205020404" pitchFamily="49" charset="0"/>
                <a:cs typeface="Courier New" panose="02070309020205020404" pitchFamily="49" charset="0"/>
              </a:rPr>
              <a:t>“Upon receipt of requests, provide accurate responses in the agreed-upon timeframes, as defined by ICD 24.8, using the appropriate format identified in SOP25. This supports the organization’s commitment to be responsive to customers and clients. Meet </a:t>
            </a:r>
            <a:r>
              <a:rPr lang="en-US" sz="2400" dirty="0" err="1">
                <a:solidFill>
                  <a:schemeClr val="tx1">
                    <a:lumMod val="65000"/>
                    <a:lumOff val="35000"/>
                  </a:schemeClr>
                </a:solidFill>
                <a:latin typeface="Courier New" panose="02070309020205020404" pitchFamily="49" charset="0"/>
                <a:cs typeface="Courier New" panose="02070309020205020404" pitchFamily="49" charset="0"/>
              </a:rPr>
              <a:t>suspenses</a:t>
            </a:r>
            <a:r>
              <a:rPr lang="en-US" sz="2400" dirty="0">
                <a:solidFill>
                  <a:schemeClr val="tx1">
                    <a:lumMod val="65000"/>
                    <a:lumOff val="35000"/>
                  </a:schemeClr>
                </a:solidFill>
                <a:latin typeface="Courier New" panose="02070309020205020404" pitchFamily="49" charset="0"/>
                <a:cs typeface="Courier New" panose="02070309020205020404" pitchFamily="49" charset="0"/>
              </a:rPr>
              <a:t> 90% of the time. Provide accurate responses with no more than 2 errors per request.”</a:t>
            </a:r>
          </a:p>
        </p:txBody>
      </p:sp>
    </p:spTree>
    <p:extLst>
      <p:ext uri="{BB962C8B-B14F-4D97-AF65-F5344CB8AC3E}">
        <p14:creationId xmlns:p14="http://schemas.microsoft.com/office/powerpoint/2010/main" val="4162559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331304"/>
            <a:ext cx="9917624" cy="1149419"/>
          </a:xfrm>
        </p:spPr>
        <p:txBody>
          <a:bodyPr>
            <a:normAutofit/>
          </a:bodyPr>
          <a:lstStyle/>
          <a:p>
            <a:r>
              <a:rPr lang="en-US" sz="3800" b="1" dirty="0">
                <a:solidFill>
                  <a:srgbClr val="003399"/>
                </a:solidFill>
                <a:latin typeface="Arial" panose="020B0604020202020204" pitchFamily="34" charset="0"/>
                <a:cs typeface="Arial" panose="020B0604020202020204" pitchFamily="34" charset="0"/>
              </a:rPr>
              <a:t>Performance Standards</a:t>
            </a:r>
            <a:endParaRPr lang="en-US" sz="3800" dirty="0">
              <a:solidFill>
                <a:srgbClr val="003399"/>
              </a:solidFill>
              <a:latin typeface="Arial" panose="020B0604020202020204" pitchFamily="34" charset="0"/>
              <a:cs typeface="Arial" panose="020B0604020202020204" pitchFamily="34" charset="0"/>
            </a:endParaRPr>
          </a:p>
        </p:txBody>
      </p:sp>
      <p:sp>
        <p:nvSpPr>
          <p:cNvPr id="9" name="Content Placeholder 8"/>
          <p:cNvSpPr>
            <a:spLocks noGrp="1"/>
          </p:cNvSpPr>
          <p:nvPr>
            <p:ph sz="half" idx="1"/>
          </p:nvPr>
        </p:nvSpPr>
        <p:spPr>
          <a:xfrm>
            <a:off x="838200" y="1480723"/>
            <a:ext cx="8686800" cy="4762915"/>
          </a:xfrm>
        </p:spPr>
        <p:txBody>
          <a:bodyPr>
            <a:normAutofit lnSpcReduction="10000"/>
          </a:bodyPr>
          <a:lstStyle/>
          <a:p>
            <a:r>
              <a:rPr lang="en-US" dirty="0">
                <a:solidFill>
                  <a:schemeClr val="tx1">
                    <a:lumMod val="75000"/>
                    <a:lumOff val="25000"/>
                  </a:schemeClr>
                </a:solidFill>
              </a:rPr>
              <a:t>Must be provided for each performance element</a:t>
            </a:r>
          </a:p>
          <a:p>
            <a:endParaRPr lang="en-US" sz="1500" dirty="0">
              <a:solidFill>
                <a:schemeClr val="tx1">
                  <a:lumMod val="75000"/>
                  <a:lumOff val="25000"/>
                </a:schemeClr>
              </a:solidFill>
            </a:endParaRPr>
          </a:p>
          <a:p>
            <a:r>
              <a:rPr lang="en-US" dirty="0">
                <a:solidFill>
                  <a:schemeClr val="tx1">
                    <a:lumMod val="75000"/>
                    <a:lumOff val="25000"/>
                  </a:schemeClr>
                </a:solidFill>
              </a:rPr>
              <a:t>Express how well an employee must perform to be rated at the “fully successful” level</a:t>
            </a:r>
          </a:p>
          <a:p>
            <a:endParaRPr lang="en-US" sz="1400" dirty="0">
              <a:solidFill>
                <a:schemeClr val="tx1">
                  <a:lumMod val="75000"/>
                  <a:lumOff val="25000"/>
                </a:schemeClr>
              </a:solidFill>
            </a:endParaRPr>
          </a:p>
          <a:p>
            <a:r>
              <a:rPr lang="en-US" dirty="0">
                <a:solidFill>
                  <a:schemeClr val="tx1">
                    <a:lumMod val="75000"/>
                    <a:lumOff val="25000"/>
                  </a:schemeClr>
                </a:solidFill>
              </a:rPr>
              <a:t>Should be written using SMART criteria:</a:t>
            </a:r>
          </a:p>
          <a:p>
            <a:pPr lvl="1"/>
            <a:r>
              <a:rPr lang="en-US" sz="3200" b="1" dirty="0">
                <a:solidFill>
                  <a:schemeClr val="tx1">
                    <a:lumMod val="75000"/>
                    <a:lumOff val="25000"/>
                  </a:schemeClr>
                </a:solidFill>
                <a:effectLst>
                  <a:outerShdw blurRad="38100" dist="38100" dir="2700000" algn="tl">
                    <a:srgbClr val="000000">
                      <a:alpha val="43137"/>
                    </a:srgbClr>
                  </a:outerShdw>
                </a:effectLst>
              </a:rPr>
              <a:t>S</a:t>
            </a:r>
            <a:r>
              <a:rPr lang="en-US" sz="2700" dirty="0">
                <a:solidFill>
                  <a:schemeClr val="tx1">
                    <a:lumMod val="75000"/>
                    <a:lumOff val="25000"/>
                  </a:schemeClr>
                </a:solidFill>
              </a:rPr>
              <a:t>pecific</a:t>
            </a:r>
          </a:p>
          <a:p>
            <a:pPr lvl="1"/>
            <a:r>
              <a:rPr lang="en-US" sz="3200" b="1" dirty="0">
                <a:solidFill>
                  <a:schemeClr val="tx1">
                    <a:lumMod val="75000"/>
                    <a:lumOff val="25000"/>
                  </a:schemeClr>
                </a:solidFill>
                <a:effectLst>
                  <a:outerShdw blurRad="38100" dist="38100" dir="2700000" algn="tl">
                    <a:srgbClr val="000000">
                      <a:alpha val="43137"/>
                    </a:srgbClr>
                  </a:outerShdw>
                </a:effectLst>
              </a:rPr>
              <a:t>M</a:t>
            </a:r>
            <a:r>
              <a:rPr lang="en-US" sz="2700" dirty="0">
                <a:solidFill>
                  <a:schemeClr val="tx1">
                    <a:lumMod val="75000"/>
                    <a:lumOff val="25000"/>
                  </a:schemeClr>
                </a:solidFill>
              </a:rPr>
              <a:t>easurable</a:t>
            </a:r>
          </a:p>
          <a:p>
            <a:pPr lvl="1"/>
            <a:r>
              <a:rPr lang="en-US" sz="3200" b="1" dirty="0">
                <a:solidFill>
                  <a:schemeClr val="tx1">
                    <a:lumMod val="75000"/>
                    <a:lumOff val="25000"/>
                  </a:schemeClr>
                </a:solidFill>
                <a:effectLst>
                  <a:outerShdw blurRad="38100" dist="38100" dir="2700000" algn="tl">
                    <a:srgbClr val="000000">
                      <a:alpha val="43137"/>
                    </a:srgbClr>
                  </a:outerShdw>
                </a:effectLst>
              </a:rPr>
              <a:t>A</a:t>
            </a:r>
            <a:r>
              <a:rPr lang="en-US" sz="2700" dirty="0">
                <a:solidFill>
                  <a:schemeClr val="tx1">
                    <a:lumMod val="75000"/>
                    <a:lumOff val="25000"/>
                  </a:schemeClr>
                </a:solidFill>
              </a:rPr>
              <a:t>chievable</a:t>
            </a:r>
          </a:p>
          <a:p>
            <a:pPr lvl="1"/>
            <a:r>
              <a:rPr lang="en-US" sz="3200" b="1" dirty="0">
                <a:solidFill>
                  <a:schemeClr val="tx1">
                    <a:lumMod val="75000"/>
                    <a:lumOff val="25000"/>
                  </a:schemeClr>
                </a:solidFill>
                <a:effectLst>
                  <a:outerShdw blurRad="38100" dist="38100" dir="2700000" algn="tl">
                    <a:srgbClr val="000000">
                      <a:alpha val="43137"/>
                    </a:srgbClr>
                  </a:outerShdw>
                </a:effectLst>
              </a:rPr>
              <a:t>R</a:t>
            </a:r>
            <a:r>
              <a:rPr lang="en-US" sz="2700" dirty="0">
                <a:solidFill>
                  <a:schemeClr val="tx1">
                    <a:lumMod val="75000"/>
                    <a:lumOff val="25000"/>
                  </a:schemeClr>
                </a:solidFill>
              </a:rPr>
              <a:t>elevant</a:t>
            </a:r>
          </a:p>
          <a:p>
            <a:pPr lvl="1"/>
            <a:r>
              <a:rPr lang="en-US" sz="3200" b="1" dirty="0">
                <a:solidFill>
                  <a:schemeClr val="tx1">
                    <a:lumMod val="75000"/>
                    <a:lumOff val="25000"/>
                  </a:schemeClr>
                </a:solidFill>
                <a:effectLst>
                  <a:outerShdw blurRad="38100" dist="38100" dir="2700000" algn="tl">
                    <a:srgbClr val="000000">
                      <a:alpha val="43137"/>
                    </a:srgbClr>
                  </a:outerShdw>
                </a:effectLst>
              </a:rPr>
              <a:t>T</a:t>
            </a:r>
            <a:r>
              <a:rPr lang="en-US" sz="2700" dirty="0">
                <a:solidFill>
                  <a:schemeClr val="tx1">
                    <a:lumMod val="75000"/>
                    <a:lumOff val="25000"/>
                  </a:schemeClr>
                </a:solidFill>
              </a:rPr>
              <a:t>imely</a:t>
            </a:r>
            <a:endParaRPr lang="en-US" sz="2400" dirty="0">
              <a:solidFill>
                <a:schemeClr val="tx1">
                  <a:lumMod val="75000"/>
                  <a:lumOff val="25000"/>
                </a:schemeClr>
              </a:solidFill>
            </a:endParaRPr>
          </a:p>
        </p:txBody>
      </p:sp>
      <p:sp>
        <p:nvSpPr>
          <p:cNvPr id="2" name="Slide Number Placeholder 1"/>
          <p:cNvSpPr>
            <a:spLocks noGrp="1"/>
          </p:cNvSpPr>
          <p:nvPr>
            <p:ph type="sldNum" sz="quarter" idx="12"/>
          </p:nvPr>
        </p:nvSpPr>
        <p:spPr/>
        <p:txBody>
          <a:bodyPr/>
          <a:lstStyle/>
          <a:p>
            <a:fld id="{56E57F36-6D23-4C39-A2C3-D58391D75D53}" type="slidenum">
              <a:rPr lang="en-US" smtClean="0"/>
              <a:t>13</a:t>
            </a:fld>
            <a:endParaRPr lang="en-US" dirty="0"/>
          </a:p>
        </p:txBody>
      </p:sp>
    </p:spTree>
    <p:extLst>
      <p:ext uri="{BB962C8B-B14F-4D97-AF65-F5344CB8AC3E}">
        <p14:creationId xmlns:p14="http://schemas.microsoft.com/office/powerpoint/2010/main" val="4079413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331304"/>
            <a:ext cx="9917624" cy="1149419"/>
          </a:xfrm>
        </p:spPr>
        <p:txBody>
          <a:bodyPr>
            <a:normAutofit/>
          </a:bodyPr>
          <a:lstStyle/>
          <a:p>
            <a:r>
              <a:rPr lang="en-US" sz="3200" b="1" dirty="0">
                <a:solidFill>
                  <a:srgbClr val="003399"/>
                </a:solidFill>
                <a:latin typeface="Arial" panose="020B0604020202020204" pitchFamily="34" charset="0"/>
                <a:cs typeface="Arial" panose="020B0604020202020204" pitchFamily="34" charset="0"/>
              </a:rPr>
              <a:t>SMART criteria: </a:t>
            </a:r>
            <a:r>
              <a:rPr lang="en-US" sz="5000" b="1" i="1" dirty="0">
                <a:solidFill>
                  <a:srgbClr val="003399"/>
                </a:solidFill>
                <a:latin typeface="Arial" panose="020B0604020202020204" pitchFamily="34" charset="0"/>
                <a:cs typeface="Arial" panose="020B0604020202020204" pitchFamily="34" charset="0"/>
              </a:rPr>
              <a:t>Specific</a:t>
            </a:r>
            <a:endParaRPr lang="en-US" sz="5000" i="1" dirty="0">
              <a:solidFill>
                <a:srgbClr val="003399"/>
              </a:solidFill>
              <a:latin typeface="Arial" panose="020B0604020202020204" pitchFamily="34" charset="0"/>
              <a:cs typeface="Arial" panose="020B0604020202020204" pitchFamily="34" charset="0"/>
            </a:endParaRPr>
          </a:p>
        </p:txBody>
      </p:sp>
      <p:sp>
        <p:nvSpPr>
          <p:cNvPr id="9" name="Content Placeholder 8"/>
          <p:cNvSpPr>
            <a:spLocks noGrp="1"/>
          </p:cNvSpPr>
          <p:nvPr>
            <p:ph sz="half" idx="1"/>
          </p:nvPr>
        </p:nvSpPr>
        <p:spPr>
          <a:xfrm>
            <a:off x="705853" y="1628203"/>
            <a:ext cx="10257420" cy="1438847"/>
          </a:xfrm>
        </p:spPr>
        <p:txBody>
          <a:bodyPr>
            <a:normAutofit/>
          </a:bodyPr>
          <a:lstStyle/>
          <a:p>
            <a:r>
              <a:rPr lang="en-US" dirty="0"/>
              <a:t>The what, why, who, where, and how of what needs to happen</a:t>
            </a:r>
          </a:p>
          <a:p>
            <a:r>
              <a:rPr lang="en-US" dirty="0"/>
              <a:t>Detailed enough to leave no room for misinterpretation</a:t>
            </a:r>
          </a:p>
          <a:p>
            <a:endParaRPr lang="en-US" dirty="0"/>
          </a:p>
          <a:p>
            <a:endParaRPr lang="en-US" dirty="0"/>
          </a:p>
          <a:p>
            <a:endParaRPr lang="en-US" dirty="0"/>
          </a:p>
        </p:txBody>
      </p:sp>
      <p:sp>
        <p:nvSpPr>
          <p:cNvPr id="2" name="Slide Number Placeholder 1"/>
          <p:cNvSpPr>
            <a:spLocks noGrp="1"/>
          </p:cNvSpPr>
          <p:nvPr>
            <p:ph type="sldNum" sz="quarter" idx="12"/>
          </p:nvPr>
        </p:nvSpPr>
        <p:spPr/>
        <p:txBody>
          <a:bodyPr/>
          <a:lstStyle/>
          <a:p>
            <a:fld id="{56E57F36-6D23-4C39-A2C3-D58391D75D53}" type="slidenum">
              <a:rPr lang="en-US" smtClean="0"/>
              <a:t>14</a:t>
            </a:fld>
            <a:endParaRPr lang="en-US" dirty="0"/>
          </a:p>
        </p:txBody>
      </p:sp>
      <p:sp>
        <p:nvSpPr>
          <p:cNvPr id="7" name="Content Placeholder 8"/>
          <p:cNvSpPr>
            <a:spLocks noGrp="1"/>
          </p:cNvSpPr>
          <p:nvPr>
            <p:ph sz="half" idx="1"/>
          </p:nvPr>
        </p:nvSpPr>
        <p:spPr>
          <a:xfrm>
            <a:off x="2713212" y="2691527"/>
            <a:ext cx="8640588" cy="3847385"/>
          </a:xfrm>
        </p:spPr>
        <p:txBody>
          <a:bodyPr anchor="ctr">
            <a:normAutofit/>
          </a:bodyPr>
          <a:lstStyle/>
          <a:p>
            <a:pPr marL="0" indent="0">
              <a:buNone/>
            </a:pPr>
            <a:r>
              <a:rPr lang="en-US" sz="2400" dirty="0">
                <a:solidFill>
                  <a:schemeClr val="tx1">
                    <a:lumMod val="65000"/>
                    <a:lumOff val="35000"/>
                  </a:schemeClr>
                </a:solidFill>
                <a:latin typeface="Courier New" panose="02070309020205020404" pitchFamily="49" charset="0"/>
                <a:cs typeface="Courier New" panose="02070309020205020404" pitchFamily="49" charset="0"/>
              </a:rPr>
              <a:t>“Upon receipt of requests, provide accurate responses in the agreed-upon timeframes, as defined by ICD 24.8, </a:t>
            </a:r>
            <a:r>
              <a:rPr lang="en-US" sz="2400" dirty="0">
                <a:solidFill>
                  <a:schemeClr val="tx1">
                    <a:lumMod val="65000"/>
                    <a:lumOff val="35000"/>
                  </a:schemeClr>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using the appropriate format identified in SOP25 </a:t>
            </a:r>
            <a:r>
              <a:rPr lang="en-US" sz="2400" dirty="0">
                <a:solidFill>
                  <a:schemeClr val="tx1">
                    <a:lumMod val="65000"/>
                    <a:lumOff val="35000"/>
                  </a:schemeClr>
                </a:solidFill>
                <a:latin typeface="Courier New" panose="02070309020205020404" pitchFamily="49" charset="0"/>
                <a:cs typeface="Courier New" panose="02070309020205020404" pitchFamily="49" charset="0"/>
              </a:rPr>
              <a:t>during the evaluation period ending September 30, 2016. This supports the organization’s commitment to be responsive to customers and clients. Meet </a:t>
            </a:r>
            <a:r>
              <a:rPr lang="en-US" sz="2400" dirty="0" err="1">
                <a:solidFill>
                  <a:schemeClr val="tx1">
                    <a:lumMod val="65000"/>
                    <a:lumOff val="35000"/>
                  </a:schemeClr>
                </a:solidFill>
                <a:latin typeface="Courier New" panose="02070309020205020404" pitchFamily="49" charset="0"/>
                <a:cs typeface="Courier New" panose="02070309020205020404" pitchFamily="49" charset="0"/>
              </a:rPr>
              <a:t>suspenses</a:t>
            </a:r>
            <a:r>
              <a:rPr lang="en-US" sz="2400" dirty="0">
                <a:solidFill>
                  <a:schemeClr val="tx1">
                    <a:lumMod val="65000"/>
                    <a:lumOff val="35000"/>
                  </a:schemeClr>
                </a:solidFill>
                <a:latin typeface="Courier New" panose="02070309020205020404" pitchFamily="49" charset="0"/>
                <a:cs typeface="Courier New" panose="02070309020205020404" pitchFamily="49" charset="0"/>
              </a:rPr>
              <a:t> 90% of the time. Provide accurate responses with no more than 2 errors per request.”</a:t>
            </a:r>
          </a:p>
        </p:txBody>
      </p:sp>
      <p:cxnSp>
        <p:nvCxnSpPr>
          <p:cNvPr id="8" name="Straight Connector 7"/>
          <p:cNvCxnSpPr/>
          <p:nvPr/>
        </p:nvCxnSpPr>
        <p:spPr>
          <a:xfrm>
            <a:off x="6460050" y="3810000"/>
            <a:ext cx="4295774" cy="0"/>
          </a:xfrm>
          <a:prstGeom prst="line">
            <a:avLst/>
          </a:prstGeom>
          <a:ln w="317500">
            <a:solidFill>
              <a:srgbClr val="FFFF00">
                <a:alpha val="22000"/>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713212" y="4095750"/>
            <a:ext cx="4982988" cy="0"/>
          </a:xfrm>
          <a:prstGeom prst="line">
            <a:avLst/>
          </a:prstGeom>
          <a:ln w="317500">
            <a:solidFill>
              <a:srgbClr val="FFFF00">
                <a:alpha val="22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228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331304"/>
            <a:ext cx="9917624" cy="1149419"/>
          </a:xfrm>
        </p:spPr>
        <p:txBody>
          <a:bodyPr>
            <a:normAutofit/>
          </a:bodyPr>
          <a:lstStyle/>
          <a:p>
            <a:r>
              <a:rPr lang="en-US" sz="3200" b="1" dirty="0">
                <a:solidFill>
                  <a:srgbClr val="003399"/>
                </a:solidFill>
                <a:latin typeface="Arial" panose="020B0604020202020204" pitchFamily="34" charset="0"/>
                <a:cs typeface="Arial" panose="020B0604020202020204" pitchFamily="34" charset="0"/>
              </a:rPr>
              <a:t>SMART criteria: </a:t>
            </a:r>
            <a:r>
              <a:rPr lang="en-US" sz="5000" b="1" i="1" dirty="0">
                <a:solidFill>
                  <a:srgbClr val="003399"/>
                </a:solidFill>
                <a:latin typeface="Arial" panose="020B0604020202020204" pitchFamily="34" charset="0"/>
                <a:cs typeface="Arial" panose="020B0604020202020204" pitchFamily="34" charset="0"/>
              </a:rPr>
              <a:t>Measureable</a:t>
            </a:r>
          </a:p>
        </p:txBody>
      </p:sp>
      <p:sp>
        <p:nvSpPr>
          <p:cNvPr id="9" name="Content Placeholder 8"/>
          <p:cNvSpPr>
            <a:spLocks noGrp="1"/>
          </p:cNvSpPr>
          <p:nvPr>
            <p:ph sz="half" idx="1"/>
          </p:nvPr>
        </p:nvSpPr>
        <p:spPr>
          <a:xfrm>
            <a:off x="705854" y="1628203"/>
            <a:ext cx="10257420" cy="4572000"/>
          </a:xfrm>
        </p:spPr>
        <p:txBody>
          <a:bodyPr>
            <a:normAutofit/>
          </a:bodyPr>
          <a:lstStyle/>
          <a:p>
            <a:r>
              <a:rPr lang="en-US" dirty="0"/>
              <a:t>Can the fulfillment of the standard can be quantified?</a:t>
            </a:r>
          </a:p>
          <a:p>
            <a:r>
              <a:rPr lang="en-US" dirty="0"/>
              <a:t>How much? How many?</a:t>
            </a:r>
          </a:p>
          <a:p>
            <a:r>
              <a:rPr lang="en-US" dirty="0"/>
              <a:t>By when?</a:t>
            </a:r>
            <a:endParaRPr lang="en-US" sz="2400" dirty="0"/>
          </a:p>
          <a:p>
            <a:endParaRPr lang="en-US" dirty="0"/>
          </a:p>
          <a:p>
            <a:endParaRPr lang="en-US" sz="2400" dirty="0"/>
          </a:p>
        </p:txBody>
      </p:sp>
      <p:sp>
        <p:nvSpPr>
          <p:cNvPr id="2" name="Slide Number Placeholder 1"/>
          <p:cNvSpPr>
            <a:spLocks noGrp="1"/>
          </p:cNvSpPr>
          <p:nvPr>
            <p:ph type="sldNum" sz="quarter" idx="12"/>
          </p:nvPr>
        </p:nvSpPr>
        <p:spPr/>
        <p:txBody>
          <a:bodyPr/>
          <a:lstStyle/>
          <a:p>
            <a:fld id="{56E57F36-6D23-4C39-A2C3-D58391D75D53}" type="slidenum">
              <a:rPr lang="en-US" smtClean="0"/>
              <a:t>15</a:t>
            </a:fld>
            <a:endParaRPr lang="en-US" dirty="0"/>
          </a:p>
        </p:txBody>
      </p:sp>
      <p:sp>
        <p:nvSpPr>
          <p:cNvPr id="5" name="Content Placeholder 8"/>
          <p:cNvSpPr>
            <a:spLocks noGrp="1"/>
          </p:cNvSpPr>
          <p:nvPr>
            <p:ph sz="half" idx="1"/>
          </p:nvPr>
        </p:nvSpPr>
        <p:spPr>
          <a:xfrm>
            <a:off x="2713212" y="2691527"/>
            <a:ext cx="8640588" cy="3847385"/>
          </a:xfrm>
        </p:spPr>
        <p:txBody>
          <a:bodyPr anchor="ctr">
            <a:normAutofit/>
          </a:bodyPr>
          <a:lstStyle/>
          <a:p>
            <a:pPr marL="0" indent="0">
              <a:buNone/>
            </a:pPr>
            <a:r>
              <a:rPr lang="en-US" sz="2400" dirty="0">
                <a:solidFill>
                  <a:schemeClr val="tx1">
                    <a:lumMod val="65000"/>
                    <a:lumOff val="35000"/>
                  </a:schemeClr>
                </a:solidFill>
                <a:latin typeface="Courier New" panose="02070309020205020404" pitchFamily="49" charset="0"/>
                <a:cs typeface="Courier New" panose="02070309020205020404" pitchFamily="49" charset="0"/>
              </a:rPr>
              <a:t>“Upon receipt of requests, provide accurate responses in the agreed-upon timeframes, as defined by ICD 24.8, using the appropriate format identified in SOP25 during the evaluation period ending September 30, 2016. This supports the organization’s commitment to be responsive to customers and clients. Meet </a:t>
            </a:r>
            <a:r>
              <a:rPr lang="en-US" sz="2400" dirty="0" err="1">
                <a:solidFill>
                  <a:schemeClr val="tx1">
                    <a:lumMod val="65000"/>
                    <a:lumOff val="35000"/>
                  </a:schemeClr>
                </a:solidFill>
                <a:latin typeface="Courier New" panose="02070309020205020404" pitchFamily="49" charset="0"/>
                <a:cs typeface="Courier New" panose="02070309020205020404" pitchFamily="49" charset="0"/>
              </a:rPr>
              <a:t>suspenses</a:t>
            </a:r>
            <a:r>
              <a:rPr lang="en-US" sz="2400" dirty="0">
                <a:solidFill>
                  <a:schemeClr val="tx1">
                    <a:lumMod val="65000"/>
                    <a:lumOff val="35000"/>
                  </a:schemeClr>
                </a:solidFill>
                <a:latin typeface="Courier New" panose="02070309020205020404" pitchFamily="49" charset="0"/>
                <a:cs typeface="Courier New" panose="02070309020205020404" pitchFamily="49" charset="0"/>
              </a:rPr>
              <a:t> </a:t>
            </a:r>
            <a:r>
              <a:rPr lang="en-US" sz="2400" dirty="0">
                <a:solidFill>
                  <a:schemeClr val="tx1">
                    <a:lumMod val="65000"/>
                    <a:lumOff val="35000"/>
                  </a:schemeClr>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90% of the time</a:t>
            </a:r>
            <a:r>
              <a:rPr lang="en-US" sz="2400" dirty="0">
                <a:solidFill>
                  <a:schemeClr val="tx1">
                    <a:lumMod val="65000"/>
                    <a:lumOff val="35000"/>
                  </a:schemeClr>
                </a:solidFill>
                <a:latin typeface="Courier New" panose="02070309020205020404" pitchFamily="49" charset="0"/>
                <a:cs typeface="Courier New" panose="02070309020205020404" pitchFamily="49" charset="0"/>
              </a:rPr>
              <a:t>. Provide accurate responses with </a:t>
            </a:r>
            <a:r>
              <a:rPr lang="en-US" sz="2400" dirty="0">
                <a:solidFill>
                  <a:schemeClr val="tx1">
                    <a:lumMod val="65000"/>
                    <a:lumOff val="35000"/>
                  </a:schemeClr>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no more than 2 errors per request</a:t>
            </a:r>
            <a:r>
              <a:rPr lang="en-US" sz="2400" dirty="0">
                <a:solidFill>
                  <a:schemeClr val="tx1">
                    <a:lumMod val="65000"/>
                    <a:lumOff val="35000"/>
                  </a:schemeClr>
                </a:solidFill>
                <a:latin typeface="Courier New" panose="02070309020205020404" pitchFamily="49" charset="0"/>
                <a:cs typeface="Courier New" panose="02070309020205020404" pitchFamily="49" charset="0"/>
              </a:rPr>
              <a:t>.”</a:t>
            </a:r>
          </a:p>
        </p:txBody>
      </p:sp>
      <p:cxnSp>
        <p:nvCxnSpPr>
          <p:cNvPr id="6" name="Straight Connector 5"/>
          <p:cNvCxnSpPr/>
          <p:nvPr/>
        </p:nvCxnSpPr>
        <p:spPr>
          <a:xfrm>
            <a:off x="5399262" y="5743575"/>
            <a:ext cx="4830588" cy="0"/>
          </a:xfrm>
          <a:prstGeom prst="line">
            <a:avLst/>
          </a:prstGeom>
          <a:ln w="317500">
            <a:solidFill>
              <a:srgbClr val="FFFF00">
                <a:alpha val="22000"/>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484862" y="5391150"/>
            <a:ext cx="2982738" cy="0"/>
          </a:xfrm>
          <a:prstGeom prst="line">
            <a:avLst/>
          </a:prstGeom>
          <a:ln w="317500">
            <a:solidFill>
              <a:srgbClr val="FFFF00">
                <a:alpha val="22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732262" y="6076950"/>
            <a:ext cx="1458738" cy="0"/>
          </a:xfrm>
          <a:prstGeom prst="line">
            <a:avLst/>
          </a:prstGeom>
          <a:ln w="317500">
            <a:solidFill>
              <a:srgbClr val="FFFF00">
                <a:alpha val="22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693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331304"/>
            <a:ext cx="9917624" cy="1149419"/>
          </a:xfrm>
        </p:spPr>
        <p:txBody>
          <a:bodyPr>
            <a:normAutofit/>
          </a:bodyPr>
          <a:lstStyle/>
          <a:p>
            <a:r>
              <a:rPr lang="en-US" sz="3200" b="1" dirty="0">
                <a:solidFill>
                  <a:srgbClr val="003399"/>
                </a:solidFill>
                <a:latin typeface="Arial" panose="020B0604020202020204" pitchFamily="34" charset="0"/>
                <a:cs typeface="Arial" panose="020B0604020202020204" pitchFamily="34" charset="0"/>
              </a:rPr>
              <a:t>SMART criteria: </a:t>
            </a:r>
            <a:r>
              <a:rPr lang="en-US" sz="5000" b="1" i="1" dirty="0">
                <a:solidFill>
                  <a:srgbClr val="003399"/>
                </a:solidFill>
                <a:latin typeface="Arial" panose="020B0604020202020204" pitchFamily="34" charset="0"/>
                <a:cs typeface="Arial" panose="020B0604020202020204" pitchFamily="34" charset="0"/>
              </a:rPr>
              <a:t>Achievable</a:t>
            </a:r>
          </a:p>
        </p:txBody>
      </p:sp>
      <p:sp>
        <p:nvSpPr>
          <p:cNvPr id="9" name="Content Placeholder 8"/>
          <p:cNvSpPr>
            <a:spLocks noGrp="1"/>
          </p:cNvSpPr>
          <p:nvPr>
            <p:ph sz="half" idx="1"/>
          </p:nvPr>
        </p:nvSpPr>
        <p:spPr>
          <a:xfrm>
            <a:off x="705852" y="1628203"/>
            <a:ext cx="10257421" cy="4572000"/>
          </a:xfrm>
        </p:spPr>
        <p:txBody>
          <a:bodyPr>
            <a:normAutofit/>
          </a:bodyPr>
          <a:lstStyle/>
          <a:p>
            <a:r>
              <a:rPr lang="en-US" dirty="0"/>
              <a:t>Can this realistically be accomplished? </a:t>
            </a:r>
          </a:p>
        </p:txBody>
      </p:sp>
      <p:sp>
        <p:nvSpPr>
          <p:cNvPr id="2" name="Slide Number Placeholder 1"/>
          <p:cNvSpPr>
            <a:spLocks noGrp="1"/>
          </p:cNvSpPr>
          <p:nvPr>
            <p:ph type="sldNum" sz="quarter" idx="12"/>
          </p:nvPr>
        </p:nvSpPr>
        <p:spPr/>
        <p:txBody>
          <a:bodyPr/>
          <a:lstStyle/>
          <a:p>
            <a:fld id="{56E57F36-6D23-4C39-A2C3-D58391D75D53}" type="slidenum">
              <a:rPr lang="en-US" smtClean="0"/>
              <a:t>16</a:t>
            </a:fld>
            <a:endParaRPr lang="en-US" dirty="0"/>
          </a:p>
        </p:txBody>
      </p:sp>
      <p:sp>
        <p:nvSpPr>
          <p:cNvPr id="5" name="Content Placeholder 8"/>
          <p:cNvSpPr>
            <a:spLocks noGrp="1"/>
          </p:cNvSpPr>
          <p:nvPr>
            <p:ph sz="half" idx="1"/>
          </p:nvPr>
        </p:nvSpPr>
        <p:spPr>
          <a:xfrm>
            <a:off x="2713212" y="2691527"/>
            <a:ext cx="8640588" cy="3847385"/>
          </a:xfrm>
        </p:spPr>
        <p:txBody>
          <a:bodyPr anchor="ctr">
            <a:normAutofit/>
          </a:bodyPr>
          <a:lstStyle/>
          <a:p>
            <a:pPr marL="0" indent="0">
              <a:buNone/>
            </a:pPr>
            <a:r>
              <a:rPr lang="en-US" sz="2400" dirty="0">
                <a:solidFill>
                  <a:schemeClr val="tx1">
                    <a:lumMod val="65000"/>
                    <a:lumOff val="35000"/>
                  </a:schemeClr>
                </a:solidFill>
                <a:latin typeface="Courier New" panose="02070309020205020404" pitchFamily="49" charset="0"/>
                <a:cs typeface="Courier New" panose="02070309020205020404" pitchFamily="49" charset="0"/>
              </a:rPr>
              <a:t>“Upon receipt of requests, provide accurate responses in the agreed-upon timeframes, as defined by ICD 24.8, using the appropriate format identified in SOP25 during the evaluation period ending September 30, 2016. This supports the organization’s commitment to be responsive to customers and clients. </a:t>
            </a:r>
            <a:r>
              <a:rPr lang="en-US" sz="2400" dirty="0">
                <a:solidFill>
                  <a:schemeClr val="tx1">
                    <a:lumMod val="65000"/>
                    <a:lumOff val="35000"/>
                  </a:schemeClr>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Meet </a:t>
            </a:r>
            <a:r>
              <a:rPr lang="en-US" sz="2400" dirty="0" err="1">
                <a:solidFill>
                  <a:schemeClr val="tx1">
                    <a:lumMod val="65000"/>
                    <a:lumOff val="35000"/>
                  </a:schemeClr>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suspenses</a:t>
            </a:r>
            <a:r>
              <a:rPr lang="en-US" sz="2400" dirty="0">
                <a:solidFill>
                  <a:schemeClr val="tx1">
                    <a:lumMod val="65000"/>
                    <a:lumOff val="35000"/>
                  </a:schemeClr>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90% of the time. Provide accurate responses with no more than 2 errors per request.</a:t>
            </a:r>
            <a:r>
              <a:rPr lang="en-US" sz="2400" dirty="0">
                <a:solidFill>
                  <a:schemeClr val="tx1">
                    <a:lumMod val="65000"/>
                    <a:lumOff val="35000"/>
                  </a:schemeClr>
                </a:solidFill>
                <a:latin typeface="Courier New" panose="02070309020205020404" pitchFamily="49" charset="0"/>
                <a:cs typeface="Courier New" panose="02070309020205020404" pitchFamily="49" charset="0"/>
              </a:rPr>
              <a:t>”</a:t>
            </a:r>
          </a:p>
        </p:txBody>
      </p:sp>
      <p:cxnSp>
        <p:nvCxnSpPr>
          <p:cNvPr id="6" name="Straight Connector 5"/>
          <p:cNvCxnSpPr/>
          <p:nvPr/>
        </p:nvCxnSpPr>
        <p:spPr>
          <a:xfrm>
            <a:off x="10039350" y="5048250"/>
            <a:ext cx="885824" cy="0"/>
          </a:xfrm>
          <a:prstGeom prst="line">
            <a:avLst/>
          </a:prstGeom>
          <a:ln w="317500">
            <a:solidFill>
              <a:srgbClr val="FFFF00">
                <a:alpha val="22000"/>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713212" y="5391150"/>
            <a:ext cx="8250062" cy="0"/>
          </a:xfrm>
          <a:prstGeom prst="line">
            <a:avLst/>
          </a:prstGeom>
          <a:ln w="317500">
            <a:solidFill>
              <a:srgbClr val="FFFF00">
                <a:alpha val="22000"/>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713212" y="5753100"/>
            <a:ext cx="8042612" cy="0"/>
          </a:xfrm>
          <a:prstGeom prst="line">
            <a:avLst/>
          </a:prstGeom>
          <a:ln w="317500">
            <a:solidFill>
              <a:srgbClr val="FFFF00">
                <a:alpha val="22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713212" y="6115050"/>
            <a:ext cx="1534938" cy="0"/>
          </a:xfrm>
          <a:prstGeom prst="line">
            <a:avLst/>
          </a:prstGeom>
          <a:ln w="317500">
            <a:solidFill>
              <a:srgbClr val="FFFF00">
                <a:alpha val="22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6104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331304"/>
            <a:ext cx="9917624" cy="1149419"/>
          </a:xfrm>
        </p:spPr>
        <p:txBody>
          <a:bodyPr>
            <a:normAutofit/>
          </a:bodyPr>
          <a:lstStyle/>
          <a:p>
            <a:r>
              <a:rPr lang="en-US" sz="3200" b="1" dirty="0">
                <a:solidFill>
                  <a:srgbClr val="003399"/>
                </a:solidFill>
                <a:latin typeface="Arial" panose="020B0604020202020204" pitchFamily="34" charset="0"/>
                <a:cs typeface="Arial" panose="020B0604020202020204" pitchFamily="34" charset="0"/>
              </a:rPr>
              <a:t>SMART criteria: </a:t>
            </a:r>
            <a:r>
              <a:rPr lang="en-US" sz="5000" b="1" i="1" dirty="0">
                <a:solidFill>
                  <a:srgbClr val="003399"/>
                </a:solidFill>
                <a:latin typeface="Arial" panose="020B0604020202020204" pitchFamily="34" charset="0"/>
                <a:cs typeface="Arial" panose="020B0604020202020204" pitchFamily="34" charset="0"/>
              </a:rPr>
              <a:t>Relevant</a:t>
            </a:r>
          </a:p>
        </p:txBody>
      </p:sp>
      <p:sp>
        <p:nvSpPr>
          <p:cNvPr id="9" name="Content Placeholder 8"/>
          <p:cNvSpPr>
            <a:spLocks noGrp="1"/>
          </p:cNvSpPr>
          <p:nvPr>
            <p:ph sz="half" idx="1"/>
          </p:nvPr>
        </p:nvSpPr>
        <p:spPr>
          <a:xfrm>
            <a:off x="705852" y="1628203"/>
            <a:ext cx="10257421" cy="4572000"/>
          </a:xfrm>
        </p:spPr>
        <p:txBody>
          <a:bodyPr>
            <a:normAutofit/>
          </a:bodyPr>
          <a:lstStyle/>
          <a:p>
            <a:r>
              <a:rPr lang="en-US" dirty="0"/>
              <a:t>Why does it matter?</a:t>
            </a:r>
          </a:p>
        </p:txBody>
      </p:sp>
      <p:sp>
        <p:nvSpPr>
          <p:cNvPr id="2" name="Slide Number Placeholder 1"/>
          <p:cNvSpPr>
            <a:spLocks noGrp="1"/>
          </p:cNvSpPr>
          <p:nvPr>
            <p:ph type="sldNum" sz="quarter" idx="12"/>
          </p:nvPr>
        </p:nvSpPr>
        <p:spPr/>
        <p:txBody>
          <a:bodyPr/>
          <a:lstStyle/>
          <a:p>
            <a:fld id="{56E57F36-6D23-4C39-A2C3-D58391D75D53}" type="slidenum">
              <a:rPr lang="en-US" smtClean="0"/>
              <a:t>17</a:t>
            </a:fld>
            <a:endParaRPr lang="en-US" dirty="0"/>
          </a:p>
        </p:txBody>
      </p:sp>
      <p:sp>
        <p:nvSpPr>
          <p:cNvPr id="6" name="Content Placeholder 8"/>
          <p:cNvSpPr>
            <a:spLocks noGrp="1"/>
          </p:cNvSpPr>
          <p:nvPr>
            <p:ph sz="half" idx="1"/>
          </p:nvPr>
        </p:nvSpPr>
        <p:spPr>
          <a:xfrm>
            <a:off x="2713212" y="2691527"/>
            <a:ext cx="8640588" cy="3847385"/>
          </a:xfrm>
        </p:spPr>
        <p:txBody>
          <a:bodyPr anchor="ctr">
            <a:normAutofit/>
          </a:bodyPr>
          <a:lstStyle/>
          <a:p>
            <a:pPr marL="0" indent="0">
              <a:buNone/>
            </a:pPr>
            <a:r>
              <a:rPr lang="en-US" sz="2400" dirty="0">
                <a:solidFill>
                  <a:schemeClr val="tx1">
                    <a:lumMod val="65000"/>
                    <a:lumOff val="35000"/>
                  </a:schemeClr>
                </a:solidFill>
                <a:latin typeface="Courier New" panose="02070309020205020404" pitchFamily="49" charset="0"/>
                <a:cs typeface="Courier New" panose="02070309020205020404" pitchFamily="49" charset="0"/>
              </a:rPr>
              <a:t>“Upon receipt of requests, provide accurate responses in the agreed-upon timeframes, as defined by ICD 24.8, using the appropriate format identified in SOP25 during the evaluation period ending September 30, 2016. This supports the </a:t>
            </a:r>
            <a:r>
              <a:rPr lang="en-US" sz="2400" dirty="0">
                <a:solidFill>
                  <a:schemeClr val="tx1">
                    <a:lumMod val="65000"/>
                    <a:lumOff val="35000"/>
                  </a:schemeClr>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organization’s commitment to be responsive to customers and clients</a:t>
            </a:r>
            <a:r>
              <a:rPr lang="en-US" sz="2400" dirty="0">
                <a:solidFill>
                  <a:schemeClr val="tx1">
                    <a:lumMod val="65000"/>
                    <a:lumOff val="35000"/>
                  </a:schemeClr>
                </a:solidFill>
                <a:latin typeface="Courier New" panose="02070309020205020404" pitchFamily="49" charset="0"/>
                <a:cs typeface="Courier New" panose="02070309020205020404" pitchFamily="49" charset="0"/>
              </a:rPr>
              <a:t>. Meet </a:t>
            </a:r>
            <a:r>
              <a:rPr lang="en-US" sz="2400" dirty="0" err="1">
                <a:solidFill>
                  <a:schemeClr val="tx1">
                    <a:lumMod val="65000"/>
                    <a:lumOff val="35000"/>
                  </a:schemeClr>
                </a:solidFill>
                <a:latin typeface="Courier New" panose="02070309020205020404" pitchFamily="49" charset="0"/>
                <a:cs typeface="Courier New" panose="02070309020205020404" pitchFamily="49" charset="0"/>
              </a:rPr>
              <a:t>suspenses</a:t>
            </a:r>
            <a:r>
              <a:rPr lang="en-US" sz="2400" dirty="0">
                <a:solidFill>
                  <a:schemeClr val="tx1">
                    <a:lumMod val="65000"/>
                    <a:lumOff val="35000"/>
                  </a:schemeClr>
                </a:solidFill>
                <a:latin typeface="Courier New" panose="02070309020205020404" pitchFamily="49" charset="0"/>
                <a:cs typeface="Courier New" panose="02070309020205020404" pitchFamily="49" charset="0"/>
              </a:rPr>
              <a:t> 90% of the time. Provide accurate responses with no more than 2 errors per request.”</a:t>
            </a:r>
          </a:p>
        </p:txBody>
      </p:sp>
      <p:cxnSp>
        <p:nvCxnSpPr>
          <p:cNvPr id="7" name="Straight Connector 6"/>
          <p:cNvCxnSpPr/>
          <p:nvPr/>
        </p:nvCxnSpPr>
        <p:spPr>
          <a:xfrm>
            <a:off x="2713212" y="5105400"/>
            <a:ext cx="7211838" cy="0"/>
          </a:xfrm>
          <a:prstGeom prst="line">
            <a:avLst/>
          </a:prstGeom>
          <a:ln w="317500">
            <a:solidFill>
              <a:srgbClr val="FFFF00">
                <a:alpha val="22000"/>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057900" y="4762500"/>
            <a:ext cx="5343524" cy="0"/>
          </a:xfrm>
          <a:prstGeom prst="line">
            <a:avLst/>
          </a:prstGeom>
          <a:ln w="317500">
            <a:solidFill>
              <a:srgbClr val="FFFF00">
                <a:alpha val="22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1579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331304"/>
            <a:ext cx="9917624" cy="1149419"/>
          </a:xfrm>
        </p:spPr>
        <p:txBody>
          <a:bodyPr>
            <a:normAutofit/>
          </a:bodyPr>
          <a:lstStyle/>
          <a:p>
            <a:r>
              <a:rPr lang="en-US" sz="3200" b="1" dirty="0">
                <a:solidFill>
                  <a:srgbClr val="003399"/>
                </a:solidFill>
                <a:latin typeface="Arial" panose="020B0604020202020204" pitchFamily="34" charset="0"/>
                <a:cs typeface="Arial" panose="020B0604020202020204" pitchFamily="34" charset="0"/>
              </a:rPr>
              <a:t>SMART criteria: </a:t>
            </a:r>
            <a:r>
              <a:rPr lang="en-US" sz="5000" b="1" i="1" dirty="0">
                <a:solidFill>
                  <a:srgbClr val="003399"/>
                </a:solidFill>
                <a:latin typeface="Arial" panose="020B0604020202020204" pitchFamily="34" charset="0"/>
                <a:cs typeface="Arial" panose="020B0604020202020204" pitchFamily="34" charset="0"/>
              </a:rPr>
              <a:t>Timely</a:t>
            </a:r>
          </a:p>
        </p:txBody>
      </p:sp>
      <p:sp>
        <p:nvSpPr>
          <p:cNvPr id="9" name="Content Placeholder 8"/>
          <p:cNvSpPr>
            <a:spLocks noGrp="1"/>
          </p:cNvSpPr>
          <p:nvPr>
            <p:ph sz="half" idx="1"/>
          </p:nvPr>
        </p:nvSpPr>
        <p:spPr>
          <a:xfrm>
            <a:off x="705852" y="1613455"/>
            <a:ext cx="10257421" cy="4572000"/>
          </a:xfrm>
        </p:spPr>
        <p:txBody>
          <a:bodyPr>
            <a:normAutofit/>
          </a:bodyPr>
          <a:lstStyle/>
          <a:p>
            <a:r>
              <a:rPr lang="en-US" dirty="0"/>
              <a:t>What is the acceptable timeframe for fulfillment?</a:t>
            </a:r>
          </a:p>
          <a:p>
            <a:r>
              <a:rPr lang="en-US" dirty="0"/>
              <a:t>Specify a period of time or an end date</a:t>
            </a:r>
          </a:p>
          <a:p>
            <a:endParaRPr lang="en-US" dirty="0"/>
          </a:p>
        </p:txBody>
      </p:sp>
      <p:sp>
        <p:nvSpPr>
          <p:cNvPr id="2" name="Slide Number Placeholder 1"/>
          <p:cNvSpPr>
            <a:spLocks noGrp="1"/>
          </p:cNvSpPr>
          <p:nvPr>
            <p:ph type="sldNum" sz="quarter" idx="12"/>
          </p:nvPr>
        </p:nvSpPr>
        <p:spPr/>
        <p:txBody>
          <a:bodyPr/>
          <a:lstStyle/>
          <a:p>
            <a:fld id="{56E57F36-6D23-4C39-A2C3-D58391D75D53}" type="slidenum">
              <a:rPr lang="en-US" smtClean="0"/>
              <a:t>18</a:t>
            </a:fld>
            <a:endParaRPr lang="en-US" dirty="0"/>
          </a:p>
        </p:txBody>
      </p:sp>
      <p:sp>
        <p:nvSpPr>
          <p:cNvPr id="5" name="Content Placeholder 8"/>
          <p:cNvSpPr>
            <a:spLocks noGrp="1"/>
          </p:cNvSpPr>
          <p:nvPr>
            <p:ph sz="half" idx="1"/>
          </p:nvPr>
        </p:nvSpPr>
        <p:spPr>
          <a:xfrm>
            <a:off x="2713212" y="2691527"/>
            <a:ext cx="8640588" cy="3847385"/>
          </a:xfrm>
        </p:spPr>
        <p:txBody>
          <a:bodyPr anchor="ctr">
            <a:normAutofit/>
          </a:bodyPr>
          <a:lstStyle/>
          <a:p>
            <a:pPr marL="0" indent="0">
              <a:buNone/>
            </a:pPr>
            <a:r>
              <a:rPr lang="en-US" sz="2400" dirty="0">
                <a:solidFill>
                  <a:schemeClr val="tx1">
                    <a:lumMod val="65000"/>
                    <a:lumOff val="35000"/>
                  </a:schemeClr>
                </a:solidFill>
                <a:latin typeface="Courier New" panose="02070309020205020404" pitchFamily="49" charset="0"/>
                <a:cs typeface="Courier New" panose="02070309020205020404" pitchFamily="49" charset="0"/>
              </a:rPr>
              <a:t>“Upon receipt of requests, provide accurate responses in the agreed-upon timeframes, as defined by ICD 24.8, using the appropriate format identified in SOP25 during the evaluation period </a:t>
            </a:r>
            <a:r>
              <a:rPr lang="en-US" sz="2400" dirty="0">
                <a:solidFill>
                  <a:schemeClr val="tx1">
                    <a:lumMod val="65000"/>
                    <a:lumOff val="35000"/>
                  </a:schemeClr>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ending September 30, 2016. </a:t>
            </a:r>
            <a:r>
              <a:rPr lang="en-US" sz="2400" dirty="0">
                <a:solidFill>
                  <a:schemeClr val="tx1">
                    <a:lumMod val="65000"/>
                    <a:lumOff val="35000"/>
                  </a:schemeClr>
                </a:solidFill>
                <a:latin typeface="Courier New" panose="02070309020205020404" pitchFamily="49" charset="0"/>
                <a:cs typeface="Courier New" panose="02070309020205020404" pitchFamily="49" charset="0"/>
              </a:rPr>
              <a:t>This supports the organization’s commitment to be responsive to customers and clients. Meet </a:t>
            </a:r>
            <a:r>
              <a:rPr lang="en-US" sz="2400" dirty="0" err="1">
                <a:solidFill>
                  <a:schemeClr val="tx1">
                    <a:lumMod val="65000"/>
                    <a:lumOff val="35000"/>
                  </a:schemeClr>
                </a:solidFill>
                <a:latin typeface="Courier New" panose="02070309020205020404" pitchFamily="49" charset="0"/>
                <a:cs typeface="Courier New" panose="02070309020205020404" pitchFamily="49" charset="0"/>
              </a:rPr>
              <a:t>suspenses</a:t>
            </a:r>
            <a:r>
              <a:rPr lang="en-US" sz="2400" dirty="0">
                <a:solidFill>
                  <a:schemeClr val="tx1">
                    <a:lumMod val="65000"/>
                    <a:lumOff val="35000"/>
                  </a:schemeClr>
                </a:solidFill>
                <a:latin typeface="Courier New" panose="02070309020205020404" pitchFamily="49" charset="0"/>
                <a:cs typeface="Courier New" panose="02070309020205020404" pitchFamily="49" charset="0"/>
              </a:rPr>
              <a:t> 90% of the time. Provide accurate responses with no more than 2 errors per request.”</a:t>
            </a:r>
          </a:p>
        </p:txBody>
      </p:sp>
      <p:cxnSp>
        <p:nvCxnSpPr>
          <p:cNvPr id="6" name="Straight Connector 5"/>
          <p:cNvCxnSpPr/>
          <p:nvPr/>
        </p:nvCxnSpPr>
        <p:spPr>
          <a:xfrm>
            <a:off x="5981700" y="4457700"/>
            <a:ext cx="5000624" cy="0"/>
          </a:xfrm>
          <a:prstGeom prst="line">
            <a:avLst/>
          </a:prstGeom>
          <a:ln w="317500">
            <a:solidFill>
              <a:srgbClr val="FFFF00">
                <a:alpha val="22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3809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331304"/>
            <a:ext cx="9917624" cy="1149419"/>
          </a:xfrm>
        </p:spPr>
        <p:txBody>
          <a:bodyPr>
            <a:normAutofit/>
          </a:bodyPr>
          <a:lstStyle/>
          <a:p>
            <a:r>
              <a:rPr lang="en-US" sz="4000" b="1" dirty="0">
                <a:solidFill>
                  <a:srgbClr val="003399"/>
                </a:solidFill>
                <a:latin typeface="Arial" panose="020B0604020202020204" pitchFamily="34" charset="0"/>
                <a:cs typeface="Arial" panose="020B0604020202020204" pitchFamily="34" charset="0"/>
              </a:rPr>
              <a:t>DoD Core Values:</a:t>
            </a:r>
            <a:endParaRPr lang="en-US" sz="4000" dirty="0">
              <a:solidFill>
                <a:srgbClr val="003399"/>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56E57F36-6D23-4C39-A2C3-D58391D75D53}" type="slidenum">
              <a:rPr lang="en-US" smtClean="0"/>
              <a:t>19</a:t>
            </a:fld>
            <a:endParaRPr lang="en-US" dirty="0"/>
          </a:p>
        </p:txBody>
      </p:sp>
      <p:sp>
        <p:nvSpPr>
          <p:cNvPr id="5" name="Text Placeholder 15"/>
          <p:cNvSpPr txBox="1">
            <a:spLocks/>
          </p:cNvSpPr>
          <p:nvPr/>
        </p:nvSpPr>
        <p:spPr>
          <a:xfrm>
            <a:off x="3745282" y="1439188"/>
            <a:ext cx="7448744" cy="47852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50000"/>
              </a:lnSpc>
            </a:pPr>
            <a:r>
              <a:rPr lang="en-US" sz="3600" b="1" dirty="0">
                <a:solidFill>
                  <a:schemeClr val="tx1">
                    <a:lumMod val="75000"/>
                    <a:lumOff val="25000"/>
                  </a:schemeClr>
                </a:solidFill>
              </a:rPr>
              <a:t>Leadership, Professionalism, </a:t>
            </a:r>
            <a:r>
              <a:rPr lang="en-US" sz="3600" dirty="0">
                <a:solidFill>
                  <a:schemeClr val="tx1">
                    <a:lumMod val="75000"/>
                    <a:lumOff val="25000"/>
                  </a:schemeClr>
                </a:solidFill>
              </a:rPr>
              <a:t>and </a:t>
            </a:r>
          </a:p>
          <a:p>
            <a:pPr algn="ctr">
              <a:lnSpc>
                <a:spcPct val="150000"/>
              </a:lnSpc>
            </a:pPr>
            <a:r>
              <a:rPr lang="en-US" sz="3600" b="1" dirty="0">
                <a:solidFill>
                  <a:schemeClr val="tx1">
                    <a:lumMod val="75000"/>
                    <a:lumOff val="25000"/>
                  </a:schemeClr>
                </a:solidFill>
              </a:rPr>
              <a:t>Technical knowledge </a:t>
            </a:r>
          </a:p>
          <a:p>
            <a:pPr algn="ctr">
              <a:lnSpc>
                <a:spcPct val="150000"/>
              </a:lnSpc>
            </a:pPr>
            <a:r>
              <a:rPr lang="en-US" sz="3200" dirty="0">
                <a:solidFill>
                  <a:schemeClr val="tx1">
                    <a:lumMod val="75000"/>
                    <a:lumOff val="25000"/>
                  </a:schemeClr>
                </a:solidFill>
              </a:rPr>
              <a:t>through dedication to </a:t>
            </a:r>
          </a:p>
          <a:p>
            <a:pPr algn="ctr">
              <a:lnSpc>
                <a:spcPct val="150000"/>
              </a:lnSpc>
            </a:pPr>
            <a:r>
              <a:rPr lang="en-US" sz="3600" b="1" dirty="0">
                <a:solidFill>
                  <a:schemeClr val="tx1">
                    <a:lumMod val="75000"/>
                    <a:lumOff val="25000"/>
                  </a:schemeClr>
                </a:solidFill>
              </a:rPr>
              <a:t>Duty, Integrity, Ethics, Honor, Courage, and Loyalty</a:t>
            </a:r>
            <a:endParaRPr lang="en-US" sz="3600" dirty="0">
              <a:solidFill>
                <a:schemeClr val="tx1">
                  <a:lumMod val="75000"/>
                  <a:lumOff val="25000"/>
                </a:schemeClr>
              </a:solidFill>
            </a:endParaRPr>
          </a:p>
          <a:p>
            <a:pPr marL="285750" indent="-285750">
              <a:lnSpc>
                <a:spcPct val="150000"/>
              </a:lnSpc>
              <a:buFont typeface="Arial" panose="020B0604020202020204" pitchFamily="34" charset="0"/>
              <a:buChar char="•"/>
            </a:pPr>
            <a:endParaRPr lang="en-US" sz="3000" dirty="0">
              <a:solidFill>
                <a:schemeClr val="tx1">
                  <a:lumMod val="75000"/>
                  <a:lumOff val="25000"/>
                </a:schemeClr>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3590" y="2466307"/>
            <a:ext cx="2777161" cy="2772533"/>
          </a:xfrm>
          <a:prstGeom prst="rect">
            <a:avLst/>
          </a:prstGeom>
        </p:spPr>
      </p:pic>
    </p:spTree>
    <p:extLst>
      <p:ext uri="{BB962C8B-B14F-4D97-AF65-F5344CB8AC3E}">
        <p14:creationId xmlns:p14="http://schemas.microsoft.com/office/powerpoint/2010/main" val="2591776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5000"/>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616837"/>
            <a:ext cx="12192000" cy="1325563"/>
          </a:xfrm>
          <a:noFill/>
        </p:spPr>
        <p:txBody>
          <a:bodyPr>
            <a:noAutofit/>
          </a:bodyPr>
          <a:lstStyle/>
          <a:p>
            <a:pPr algn="ctr"/>
            <a:r>
              <a:rPr lang="en-US" sz="7200" dirty="0">
                <a:solidFill>
                  <a:schemeClr val="tx1">
                    <a:lumMod val="75000"/>
                    <a:lumOff val="25000"/>
                  </a:schemeClr>
                </a:solidFill>
                <a:latin typeface="Arial Black" panose="020B0A04020102020204" pitchFamily="34" charset="0"/>
              </a:rPr>
              <a:t>New Beginnings</a:t>
            </a:r>
          </a:p>
        </p:txBody>
      </p:sp>
      <p:sp>
        <p:nvSpPr>
          <p:cNvPr id="3" name="Content Placeholder 2"/>
          <p:cNvSpPr>
            <a:spLocks noGrp="1"/>
          </p:cNvSpPr>
          <p:nvPr>
            <p:ph idx="1"/>
          </p:nvPr>
        </p:nvSpPr>
        <p:spPr>
          <a:xfrm>
            <a:off x="573055" y="3301340"/>
            <a:ext cx="11045890" cy="2127477"/>
          </a:xfrm>
        </p:spPr>
        <p:txBody>
          <a:bodyPr>
            <a:normAutofit/>
          </a:bodyPr>
          <a:lstStyle/>
          <a:p>
            <a:pPr marL="0" lvl="1" indent="0" algn="ctr">
              <a:spcBef>
                <a:spcPts val="1000"/>
              </a:spcBef>
              <a:buNone/>
            </a:pPr>
            <a:r>
              <a:rPr lang="en-US" sz="3600" dirty="0"/>
              <a:t>“a roadmap for a better future – </a:t>
            </a:r>
            <a:r>
              <a:rPr lang="en-US" sz="3600" i="1" dirty="0"/>
              <a:t>if we do our part</a:t>
            </a:r>
            <a:r>
              <a:rPr lang="en-US" sz="3600" dirty="0"/>
              <a:t>”</a:t>
            </a:r>
            <a:endParaRPr lang="en-US" sz="3600" dirty="0">
              <a:solidFill>
                <a:schemeClr val="tx1">
                  <a:lumMod val="65000"/>
                  <a:lumOff val="35000"/>
                </a:schemeClr>
              </a:solidFill>
            </a:endParaRPr>
          </a:p>
          <a:p>
            <a:pPr marL="0" indent="0" algn="ctr">
              <a:buNone/>
            </a:pPr>
            <a:endParaRPr lang="en-US" sz="4800" dirty="0">
              <a:solidFill>
                <a:srgbClr val="003399"/>
              </a:solidFill>
            </a:endParaRPr>
          </a:p>
        </p:txBody>
      </p:sp>
      <p:sp>
        <p:nvSpPr>
          <p:cNvPr id="4" name="Slide Number Placeholder 3"/>
          <p:cNvSpPr>
            <a:spLocks noGrp="1"/>
          </p:cNvSpPr>
          <p:nvPr>
            <p:ph type="sldNum" sz="quarter" idx="12"/>
          </p:nvPr>
        </p:nvSpPr>
        <p:spPr/>
        <p:txBody>
          <a:bodyPr/>
          <a:lstStyle/>
          <a:p>
            <a:fld id="{56E57F36-6D23-4C39-A2C3-D58391D75D53}"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2356449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CC00">
            <a:alpha val="23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05318" y="575778"/>
            <a:ext cx="9384934" cy="1056074"/>
          </a:xfrm>
        </p:spPr>
        <p:txBody>
          <a:bodyPr>
            <a:normAutofit/>
          </a:bodyPr>
          <a:lstStyle/>
          <a:p>
            <a:r>
              <a:rPr lang="en-US" sz="3800" b="1" dirty="0">
                <a:solidFill>
                  <a:srgbClr val="003399"/>
                </a:solidFill>
                <a:latin typeface="Arial" panose="020B0604020202020204" pitchFamily="34" charset="0"/>
                <a:cs typeface="Arial" panose="020B0604020202020204" pitchFamily="34" charset="0"/>
              </a:rPr>
              <a:t>Activity: Create Performance Standards </a:t>
            </a:r>
          </a:p>
        </p:txBody>
      </p:sp>
      <p:sp>
        <p:nvSpPr>
          <p:cNvPr id="16" name="Text Placeholder 15"/>
          <p:cNvSpPr>
            <a:spLocks noGrp="1"/>
          </p:cNvSpPr>
          <p:nvPr>
            <p:ph type="body" sz="half" idx="2"/>
          </p:nvPr>
        </p:nvSpPr>
        <p:spPr>
          <a:xfrm>
            <a:off x="2305318" y="1868801"/>
            <a:ext cx="8409905" cy="1155091"/>
          </a:xfrm>
        </p:spPr>
        <p:txBody>
          <a:bodyPr>
            <a:normAutofit/>
          </a:bodyPr>
          <a:lstStyle/>
          <a:p>
            <a:r>
              <a:rPr lang="en-US" sz="2800" b="1" dirty="0">
                <a:solidFill>
                  <a:schemeClr val="tx1">
                    <a:lumMod val="75000"/>
                    <a:lumOff val="25000"/>
                  </a:schemeClr>
                </a:solidFill>
              </a:rPr>
              <a:t>For one of the performance objectives below, create a performance standard using SMART criteria:</a:t>
            </a:r>
          </a:p>
          <a:p>
            <a:pPr marL="685800" lvl="1" indent="-228600">
              <a:buFont typeface="Arial" panose="020B0604020202020204" pitchFamily="34" charset="0"/>
              <a:buChar char="•"/>
            </a:pPr>
            <a:endParaRPr lang="en-US" sz="1800" dirty="0">
              <a:solidFill>
                <a:schemeClr val="tx1">
                  <a:lumMod val="75000"/>
                  <a:lumOff val="25000"/>
                </a:schemeClr>
              </a:solidFill>
            </a:endParaRPr>
          </a:p>
          <a:p>
            <a:pPr marL="1143000" lvl="2" indent="-228600">
              <a:buFont typeface="Arial" panose="020B0604020202020204" pitchFamily="34" charset="0"/>
              <a:buChar char="•"/>
            </a:pPr>
            <a:endParaRPr lang="en-US" sz="1600" dirty="0">
              <a:solidFill>
                <a:schemeClr val="tx1">
                  <a:lumMod val="75000"/>
                  <a:lumOff val="25000"/>
                </a:schemeClr>
              </a:solidFill>
            </a:endParaRPr>
          </a:p>
          <a:p>
            <a:pPr marL="685800" lvl="1" indent="-228600">
              <a:buFont typeface="Arial" panose="020B0604020202020204" pitchFamily="34" charset="0"/>
              <a:buChar char="•"/>
            </a:pPr>
            <a:endParaRPr lang="en-US" sz="1800" dirty="0">
              <a:solidFill>
                <a:schemeClr val="tx1">
                  <a:lumMod val="75000"/>
                  <a:lumOff val="25000"/>
                </a:schemeClr>
              </a:solidFill>
            </a:endParaRPr>
          </a:p>
          <a:p>
            <a:pPr marL="685800" lvl="1" indent="-228600">
              <a:buFont typeface="Arial" panose="020B0604020202020204" pitchFamily="34" charset="0"/>
              <a:buChar char="•"/>
            </a:pPr>
            <a:endParaRPr lang="en-US" sz="2000" dirty="0">
              <a:solidFill>
                <a:schemeClr val="tx1">
                  <a:lumMod val="75000"/>
                  <a:lumOff val="25000"/>
                </a:schemeClr>
              </a:solidFill>
            </a:endParaRPr>
          </a:p>
          <a:p>
            <a:pPr marL="1143000" lvl="2" indent="-228600">
              <a:buFont typeface="Arial" panose="020B0604020202020204" pitchFamily="34" charset="0"/>
              <a:buChar char="•"/>
            </a:pPr>
            <a:endParaRPr lang="en-US" sz="1800" dirty="0">
              <a:solidFill>
                <a:schemeClr val="tx1">
                  <a:lumMod val="75000"/>
                  <a:lumOff val="25000"/>
                </a:schemeClr>
              </a:solidFill>
            </a:endParaRPr>
          </a:p>
          <a:p>
            <a:pPr lvl="2"/>
            <a:endParaRPr lang="en-US" sz="1800" dirty="0">
              <a:solidFill>
                <a:schemeClr val="tx1">
                  <a:lumMod val="75000"/>
                  <a:lumOff val="25000"/>
                </a:schemeClr>
              </a:solidFill>
            </a:endParaRPr>
          </a:p>
          <a:p>
            <a:pPr marL="285750" indent="-285750">
              <a:buFont typeface="Arial" panose="020B0604020202020204" pitchFamily="34" charset="0"/>
              <a:buChar char="•"/>
            </a:pPr>
            <a:endParaRPr lang="en-US" sz="2000" dirty="0">
              <a:solidFill>
                <a:schemeClr val="tx1">
                  <a:lumMod val="75000"/>
                  <a:lumOff val="25000"/>
                </a:schemeClr>
              </a:solidFill>
            </a:endParaRPr>
          </a:p>
        </p:txBody>
      </p:sp>
      <p:sp>
        <p:nvSpPr>
          <p:cNvPr id="6" name="Content Placeholder 2"/>
          <p:cNvSpPr txBox="1">
            <a:spLocks/>
          </p:cNvSpPr>
          <p:nvPr/>
        </p:nvSpPr>
        <p:spPr>
          <a:xfrm>
            <a:off x="6735146" y="4416491"/>
            <a:ext cx="4618654" cy="1735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prstClr val="black"/>
              </a:solidFill>
            </a:endParaRPr>
          </a:p>
        </p:txBody>
      </p:sp>
      <p:sp>
        <p:nvSpPr>
          <p:cNvPr id="3" name="Slide Number Placeholder 2"/>
          <p:cNvSpPr>
            <a:spLocks noGrp="1"/>
          </p:cNvSpPr>
          <p:nvPr>
            <p:ph type="sldNum" sz="quarter" idx="12"/>
          </p:nvPr>
        </p:nvSpPr>
        <p:spPr/>
        <p:txBody>
          <a:bodyPr/>
          <a:lstStyle/>
          <a:p>
            <a:fld id="{56E57F36-6D23-4C39-A2C3-D58391D75D53}" type="slidenum">
              <a:rPr lang="en-US" smtClean="0">
                <a:solidFill>
                  <a:prstClr val="black">
                    <a:tint val="75000"/>
                  </a:prstClr>
                </a:solidFill>
              </a:rPr>
              <a:pPr/>
              <a:t>20</a:t>
            </a:fld>
            <a:endParaRPr lang="en-US">
              <a:solidFill>
                <a:prstClr val="black">
                  <a:tint val="75000"/>
                </a:prst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75" y="83950"/>
            <a:ext cx="2286000" cy="2194561"/>
          </a:xfrm>
          <a:prstGeom prst="rect">
            <a:avLst/>
          </a:prstGeom>
        </p:spPr>
      </p:pic>
      <p:sp>
        <p:nvSpPr>
          <p:cNvPr id="7" name="Text Placeholder 15"/>
          <p:cNvSpPr txBox="1">
            <a:spLocks/>
          </p:cNvSpPr>
          <p:nvPr/>
        </p:nvSpPr>
        <p:spPr>
          <a:xfrm>
            <a:off x="420244" y="2874152"/>
            <a:ext cx="3460651" cy="290766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800" dirty="0">
                <a:solidFill>
                  <a:schemeClr val="tx1">
                    <a:lumMod val="75000"/>
                    <a:lumOff val="25000"/>
                  </a:schemeClr>
                </a:solidFill>
                <a:latin typeface="Courier New" panose="02070309020205020404" pitchFamily="49" charset="0"/>
                <a:cs typeface="Courier New" panose="02070309020205020404" pitchFamily="49" charset="0"/>
              </a:rPr>
              <a:t>Review the computer security training and provide a report on what’s working and what needs improvement.</a:t>
            </a:r>
          </a:p>
          <a:p>
            <a:pPr marL="685800" lvl="1" indent="-228600">
              <a:buFont typeface="Arial" panose="020B0604020202020204" pitchFamily="34" charset="0"/>
              <a:buChar char="•"/>
            </a:pPr>
            <a:endParaRPr lang="en-US" sz="1800" dirty="0">
              <a:solidFill>
                <a:schemeClr val="tx1">
                  <a:lumMod val="75000"/>
                  <a:lumOff val="25000"/>
                </a:schemeClr>
              </a:solidFill>
              <a:latin typeface="Courier New" panose="02070309020205020404" pitchFamily="49" charset="0"/>
              <a:cs typeface="Courier New" panose="02070309020205020404" pitchFamily="49" charset="0"/>
            </a:endParaRPr>
          </a:p>
          <a:p>
            <a:pPr marL="1143000" lvl="2" indent="-228600">
              <a:buFont typeface="Arial" panose="020B0604020202020204" pitchFamily="34" charset="0"/>
              <a:buChar char="•"/>
            </a:pPr>
            <a:endParaRPr lang="en-US" sz="1800" dirty="0">
              <a:solidFill>
                <a:schemeClr val="tx1">
                  <a:lumMod val="75000"/>
                  <a:lumOff val="25000"/>
                </a:schemeClr>
              </a:solidFill>
              <a:latin typeface="Courier New" panose="02070309020205020404" pitchFamily="49" charset="0"/>
              <a:cs typeface="Courier New" panose="02070309020205020404" pitchFamily="49" charset="0"/>
            </a:endParaRPr>
          </a:p>
          <a:p>
            <a:pPr marL="685800" lvl="1" indent="-228600">
              <a:buFont typeface="Arial" panose="020B0604020202020204" pitchFamily="34" charset="0"/>
              <a:buChar char="•"/>
            </a:pPr>
            <a:endParaRPr lang="en-US" sz="1800" dirty="0">
              <a:solidFill>
                <a:schemeClr val="tx1">
                  <a:lumMod val="75000"/>
                  <a:lumOff val="25000"/>
                </a:schemeClr>
              </a:solidFill>
              <a:latin typeface="Courier New" panose="02070309020205020404" pitchFamily="49" charset="0"/>
              <a:cs typeface="Courier New" panose="02070309020205020404" pitchFamily="49" charset="0"/>
            </a:endParaRPr>
          </a:p>
          <a:p>
            <a:pPr marL="685800" lvl="1" indent="-228600">
              <a:buFont typeface="Arial" panose="020B0604020202020204" pitchFamily="34" charset="0"/>
              <a:buChar char="•"/>
            </a:pPr>
            <a:endParaRPr lang="en-US" sz="1800" dirty="0">
              <a:solidFill>
                <a:schemeClr val="tx1">
                  <a:lumMod val="75000"/>
                  <a:lumOff val="25000"/>
                </a:schemeClr>
              </a:solidFill>
              <a:latin typeface="Courier New" panose="02070309020205020404" pitchFamily="49" charset="0"/>
              <a:cs typeface="Courier New" panose="02070309020205020404" pitchFamily="49" charset="0"/>
            </a:endParaRPr>
          </a:p>
          <a:p>
            <a:pPr marL="1143000" lvl="2" indent="-228600">
              <a:buFont typeface="Arial" panose="020B0604020202020204" pitchFamily="34" charset="0"/>
              <a:buChar char="•"/>
            </a:pPr>
            <a:endParaRPr lang="en-US" sz="1800" dirty="0">
              <a:solidFill>
                <a:schemeClr val="tx1">
                  <a:lumMod val="75000"/>
                  <a:lumOff val="25000"/>
                </a:schemeClr>
              </a:solidFill>
              <a:latin typeface="Courier New" panose="02070309020205020404" pitchFamily="49" charset="0"/>
              <a:cs typeface="Courier New" panose="02070309020205020404" pitchFamily="49" charset="0"/>
            </a:endParaRPr>
          </a:p>
          <a:p>
            <a:pPr lvl="2"/>
            <a:endParaRPr lang="en-US" sz="1800" dirty="0">
              <a:solidFill>
                <a:schemeClr val="tx1">
                  <a:lumMod val="75000"/>
                  <a:lumOff val="25000"/>
                </a:schemeClr>
              </a:solidFill>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pPr>
            <a:endParaRPr lang="en-US" sz="1800" dirty="0">
              <a:solidFill>
                <a:schemeClr val="tx1">
                  <a:lumMod val="75000"/>
                  <a:lumOff val="25000"/>
                </a:schemeClr>
              </a:solidFill>
              <a:latin typeface="Courier New" panose="02070309020205020404" pitchFamily="49" charset="0"/>
              <a:cs typeface="Courier New" panose="02070309020205020404" pitchFamily="49" charset="0"/>
            </a:endParaRPr>
          </a:p>
        </p:txBody>
      </p:sp>
      <p:sp>
        <p:nvSpPr>
          <p:cNvPr id="8" name="Text Placeholder 15"/>
          <p:cNvSpPr txBox="1">
            <a:spLocks/>
          </p:cNvSpPr>
          <p:nvPr/>
        </p:nvSpPr>
        <p:spPr>
          <a:xfrm>
            <a:off x="4390012" y="2874153"/>
            <a:ext cx="3460651" cy="290766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800" dirty="0">
                <a:solidFill>
                  <a:schemeClr val="tx1">
                    <a:lumMod val="75000"/>
                    <a:lumOff val="25000"/>
                  </a:schemeClr>
                </a:solidFill>
                <a:latin typeface="Courier New" panose="02070309020205020404" pitchFamily="49" charset="0"/>
                <a:cs typeface="Courier New" panose="02070309020205020404" pitchFamily="49" charset="0"/>
              </a:rPr>
              <a:t>Successfully operate the store’s electronic checkout system.</a:t>
            </a:r>
          </a:p>
          <a:p>
            <a:pPr marL="685800" lvl="1" indent="-228600">
              <a:buFont typeface="Arial" panose="020B0604020202020204" pitchFamily="34" charset="0"/>
              <a:buChar char="•"/>
            </a:pPr>
            <a:endParaRPr lang="en-US" sz="1800" dirty="0">
              <a:solidFill>
                <a:schemeClr val="tx1">
                  <a:lumMod val="75000"/>
                  <a:lumOff val="25000"/>
                </a:schemeClr>
              </a:solidFill>
              <a:latin typeface="Courier New" panose="02070309020205020404" pitchFamily="49" charset="0"/>
              <a:cs typeface="Courier New" panose="02070309020205020404" pitchFamily="49" charset="0"/>
            </a:endParaRPr>
          </a:p>
          <a:p>
            <a:pPr marL="1143000" lvl="2" indent="-228600">
              <a:buFont typeface="Arial" panose="020B0604020202020204" pitchFamily="34" charset="0"/>
              <a:buChar char="•"/>
            </a:pPr>
            <a:endParaRPr lang="en-US" sz="1800" dirty="0">
              <a:solidFill>
                <a:schemeClr val="tx1">
                  <a:lumMod val="75000"/>
                  <a:lumOff val="25000"/>
                </a:schemeClr>
              </a:solidFill>
              <a:latin typeface="Courier New" panose="02070309020205020404" pitchFamily="49" charset="0"/>
              <a:cs typeface="Courier New" panose="02070309020205020404" pitchFamily="49" charset="0"/>
            </a:endParaRPr>
          </a:p>
          <a:p>
            <a:pPr marL="685800" lvl="1" indent="-228600">
              <a:buFont typeface="Arial" panose="020B0604020202020204" pitchFamily="34" charset="0"/>
              <a:buChar char="•"/>
            </a:pPr>
            <a:endParaRPr lang="en-US" sz="1800" dirty="0">
              <a:solidFill>
                <a:schemeClr val="tx1">
                  <a:lumMod val="75000"/>
                  <a:lumOff val="25000"/>
                </a:schemeClr>
              </a:solidFill>
              <a:latin typeface="Courier New" panose="02070309020205020404" pitchFamily="49" charset="0"/>
              <a:cs typeface="Courier New" panose="02070309020205020404" pitchFamily="49" charset="0"/>
            </a:endParaRPr>
          </a:p>
          <a:p>
            <a:pPr marL="685800" lvl="1" indent="-228600">
              <a:buFont typeface="Arial" panose="020B0604020202020204" pitchFamily="34" charset="0"/>
              <a:buChar char="•"/>
            </a:pPr>
            <a:endParaRPr lang="en-US" sz="1800" dirty="0">
              <a:solidFill>
                <a:schemeClr val="tx1">
                  <a:lumMod val="75000"/>
                  <a:lumOff val="25000"/>
                </a:schemeClr>
              </a:solidFill>
              <a:latin typeface="Courier New" panose="02070309020205020404" pitchFamily="49" charset="0"/>
              <a:cs typeface="Courier New" panose="02070309020205020404" pitchFamily="49" charset="0"/>
            </a:endParaRPr>
          </a:p>
          <a:p>
            <a:pPr marL="1143000" lvl="2" indent="-228600">
              <a:buFont typeface="Arial" panose="020B0604020202020204" pitchFamily="34" charset="0"/>
              <a:buChar char="•"/>
            </a:pPr>
            <a:endParaRPr lang="en-US" sz="1800" dirty="0">
              <a:solidFill>
                <a:schemeClr val="tx1">
                  <a:lumMod val="75000"/>
                  <a:lumOff val="25000"/>
                </a:schemeClr>
              </a:solidFill>
              <a:latin typeface="Courier New" panose="02070309020205020404" pitchFamily="49" charset="0"/>
              <a:cs typeface="Courier New" panose="02070309020205020404" pitchFamily="49" charset="0"/>
            </a:endParaRPr>
          </a:p>
          <a:p>
            <a:pPr lvl="2"/>
            <a:endParaRPr lang="en-US" sz="1800" dirty="0">
              <a:solidFill>
                <a:schemeClr val="tx1">
                  <a:lumMod val="75000"/>
                  <a:lumOff val="25000"/>
                </a:schemeClr>
              </a:solidFill>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pPr>
            <a:endParaRPr lang="en-US" sz="1800" dirty="0">
              <a:solidFill>
                <a:schemeClr val="tx1">
                  <a:lumMod val="75000"/>
                  <a:lumOff val="25000"/>
                </a:schemeClr>
              </a:solidFill>
              <a:latin typeface="Courier New" panose="02070309020205020404" pitchFamily="49" charset="0"/>
              <a:cs typeface="Courier New" panose="02070309020205020404" pitchFamily="49" charset="0"/>
            </a:endParaRPr>
          </a:p>
        </p:txBody>
      </p:sp>
      <p:sp>
        <p:nvSpPr>
          <p:cNvPr id="9" name="Text Placeholder 15"/>
          <p:cNvSpPr txBox="1">
            <a:spLocks/>
          </p:cNvSpPr>
          <p:nvPr/>
        </p:nvSpPr>
        <p:spPr>
          <a:xfrm>
            <a:off x="8359779" y="2874153"/>
            <a:ext cx="3460651" cy="290766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800" dirty="0">
                <a:solidFill>
                  <a:schemeClr val="tx1">
                    <a:lumMod val="75000"/>
                    <a:lumOff val="25000"/>
                  </a:schemeClr>
                </a:solidFill>
                <a:latin typeface="Courier New" panose="02070309020205020404" pitchFamily="49" charset="0"/>
                <a:cs typeface="Courier New" panose="02070309020205020404" pitchFamily="49" charset="0"/>
              </a:rPr>
              <a:t>Perform routine maintenance to ensure aircraft is safe for flight.</a:t>
            </a:r>
          </a:p>
          <a:p>
            <a:pPr marL="685800" lvl="1" indent="-228600">
              <a:buFont typeface="Arial" panose="020B0604020202020204" pitchFamily="34" charset="0"/>
              <a:buChar char="•"/>
            </a:pPr>
            <a:endParaRPr lang="en-US" sz="1800" dirty="0">
              <a:solidFill>
                <a:schemeClr val="tx1">
                  <a:lumMod val="75000"/>
                  <a:lumOff val="25000"/>
                </a:schemeClr>
              </a:solidFill>
              <a:latin typeface="Courier New" panose="02070309020205020404" pitchFamily="49" charset="0"/>
              <a:cs typeface="Courier New" panose="02070309020205020404" pitchFamily="49" charset="0"/>
            </a:endParaRPr>
          </a:p>
          <a:p>
            <a:pPr marL="1143000" lvl="2" indent="-228600">
              <a:buFont typeface="Arial" panose="020B0604020202020204" pitchFamily="34" charset="0"/>
              <a:buChar char="•"/>
            </a:pPr>
            <a:endParaRPr lang="en-US" sz="1800" dirty="0">
              <a:solidFill>
                <a:schemeClr val="tx1">
                  <a:lumMod val="75000"/>
                  <a:lumOff val="25000"/>
                </a:schemeClr>
              </a:solidFill>
              <a:latin typeface="Courier New" panose="02070309020205020404" pitchFamily="49" charset="0"/>
              <a:cs typeface="Courier New" panose="02070309020205020404" pitchFamily="49" charset="0"/>
            </a:endParaRPr>
          </a:p>
          <a:p>
            <a:pPr marL="685800" lvl="1" indent="-228600">
              <a:buFont typeface="Arial" panose="020B0604020202020204" pitchFamily="34" charset="0"/>
              <a:buChar char="•"/>
            </a:pPr>
            <a:endParaRPr lang="en-US" sz="1800" dirty="0">
              <a:solidFill>
                <a:schemeClr val="tx1">
                  <a:lumMod val="75000"/>
                  <a:lumOff val="25000"/>
                </a:schemeClr>
              </a:solidFill>
              <a:latin typeface="Courier New" panose="02070309020205020404" pitchFamily="49" charset="0"/>
              <a:cs typeface="Courier New" panose="02070309020205020404" pitchFamily="49" charset="0"/>
            </a:endParaRPr>
          </a:p>
          <a:p>
            <a:pPr marL="685800" lvl="1" indent="-228600">
              <a:buFont typeface="Arial" panose="020B0604020202020204" pitchFamily="34" charset="0"/>
              <a:buChar char="•"/>
            </a:pPr>
            <a:endParaRPr lang="en-US" sz="1800" dirty="0">
              <a:solidFill>
                <a:schemeClr val="tx1">
                  <a:lumMod val="75000"/>
                  <a:lumOff val="25000"/>
                </a:schemeClr>
              </a:solidFill>
              <a:latin typeface="Courier New" panose="02070309020205020404" pitchFamily="49" charset="0"/>
              <a:cs typeface="Courier New" panose="02070309020205020404" pitchFamily="49" charset="0"/>
            </a:endParaRPr>
          </a:p>
          <a:p>
            <a:pPr marL="1143000" lvl="2" indent="-228600">
              <a:buFont typeface="Arial" panose="020B0604020202020204" pitchFamily="34" charset="0"/>
              <a:buChar char="•"/>
            </a:pPr>
            <a:endParaRPr lang="en-US" sz="1800" dirty="0">
              <a:solidFill>
                <a:schemeClr val="tx1">
                  <a:lumMod val="75000"/>
                  <a:lumOff val="25000"/>
                </a:schemeClr>
              </a:solidFill>
              <a:latin typeface="Courier New" panose="02070309020205020404" pitchFamily="49" charset="0"/>
              <a:cs typeface="Courier New" panose="02070309020205020404" pitchFamily="49" charset="0"/>
            </a:endParaRPr>
          </a:p>
          <a:p>
            <a:pPr lvl="2"/>
            <a:endParaRPr lang="en-US" sz="1800" dirty="0">
              <a:solidFill>
                <a:schemeClr val="tx1">
                  <a:lumMod val="75000"/>
                  <a:lumOff val="25000"/>
                </a:schemeClr>
              </a:solidFill>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pPr>
            <a:endParaRPr lang="en-US" sz="1800" dirty="0">
              <a:solidFill>
                <a:schemeClr val="tx1">
                  <a:lumMod val="75000"/>
                  <a:lumOff val="25000"/>
                </a:schemeClr>
              </a:solidFill>
              <a:latin typeface="Courier New" panose="02070309020205020404" pitchFamily="49" charset="0"/>
              <a:cs typeface="Courier New" panose="02070309020205020404" pitchFamily="49" charset="0"/>
            </a:endParaRP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b="45641"/>
          <a:stretch/>
        </p:blipFill>
        <p:spPr>
          <a:xfrm>
            <a:off x="8355248" y="4297680"/>
            <a:ext cx="3131426" cy="2560320"/>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40476" t="3713"/>
          <a:stretch/>
        </p:blipFill>
        <p:spPr>
          <a:xfrm>
            <a:off x="4963548" y="4297680"/>
            <a:ext cx="2215888" cy="2560320"/>
          </a:xfrm>
          <a:prstGeom prst="rect">
            <a:avLst/>
          </a:prstGeom>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t="10700" r="21918"/>
          <a:stretch/>
        </p:blipFill>
        <p:spPr>
          <a:xfrm>
            <a:off x="429696" y="4297680"/>
            <a:ext cx="3358039" cy="2560320"/>
          </a:xfrm>
          <a:prstGeom prst="rect">
            <a:avLst/>
          </a:prstGeom>
        </p:spPr>
      </p:pic>
    </p:spTree>
    <p:extLst>
      <p:ext uri="{BB962C8B-B14F-4D97-AF65-F5344CB8AC3E}">
        <p14:creationId xmlns:p14="http://schemas.microsoft.com/office/powerpoint/2010/main" val="649538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926691" y="552530"/>
            <a:ext cx="9917624" cy="815481"/>
          </a:xfrm>
        </p:spPr>
        <p:txBody>
          <a:bodyPr>
            <a:normAutofit/>
          </a:bodyPr>
          <a:lstStyle/>
          <a:p>
            <a:r>
              <a:rPr lang="en-US" sz="3800" b="1" dirty="0">
                <a:solidFill>
                  <a:srgbClr val="003399"/>
                </a:solidFill>
                <a:latin typeface="Arial" panose="020B0604020202020204" pitchFamily="34" charset="0"/>
                <a:cs typeface="Arial" panose="020B0604020202020204" pitchFamily="34" charset="0"/>
              </a:rPr>
              <a:t>Performance Plan Revisions</a:t>
            </a:r>
            <a:endParaRPr lang="en-US" sz="3800" dirty="0">
              <a:solidFill>
                <a:srgbClr val="003399"/>
              </a:solidFill>
              <a:latin typeface="Arial" panose="020B0604020202020204" pitchFamily="34" charset="0"/>
              <a:cs typeface="Arial" panose="020B0604020202020204" pitchFamily="34" charset="0"/>
            </a:endParaRPr>
          </a:p>
        </p:txBody>
      </p:sp>
      <p:sp>
        <p:nvSpPr>
          <p:cNvPr id="9" name="Content Placeholder 8"/>
          <p:cNvSpPr>
            <a:spLocks noGrp="1"/>
          </p:cNvSpPr>
          <p:nvPr>
            <p:ph sz="half" idx="1"/>
          </p:nvPr>
        </p:nvSpPr>
        <p:spPr>
          <a:xfrm>
            <a:off x="770020" y="1480723"/>
            <a:ext cx="6202280" cy="4762915"/>
          </a:xfrm>
        </p:spPr>
        <p:txBody>
          <a:bodyPr>
            <a:normAutofit/>
          </a:bodyPr>
          <a:lstStyle/>
          <a:p>
            <a:r>
              <a:rPr lang="en-US" sz="3000" dirty="0">
                <a:solidFill>
                  <a:schemeClr val="tx1">
                    <a:lumMod val="75000"/>
                    <a:lumOff val="25000"/>
                  </a:schemeClr>
                </a:solidFill>
              </a:rPr>
              <a:t>Performance plans can be revised as necessary</a:t>
            </a:r>
          </a:p>
          <a:p>
            <a:r>
              <a:rPr lang="en-US" sz="3000" dirty="0">
                <a:solidFill>
                  <a:schemeClr val="tx1">
                    <a:lumMod val="75000"/>
                    <a:lumOff val="25000"/>
                  </a:schemeClr>
                </a:solidFill>
              </a:rPr>
              <a:t>Due to:</a:t>
            </a:r>
          </a:p>
          <a:p>
            <a:pPr lvl="1"/>
            <a:r>
              <a:rPr lang="en-US" dirty="0">
                <a:solidFill>
                  <a:schemeClr val="tx1">
                    <a:lumMod val="75000"/>
                    <a:lumOff val="25000"/>
                  </a:schemeClr>
                </a:solidFill>
              </a:rPr>
              <a:t>Change in assignment, position, or duties</a:t>
            </a:r>
          </a:p>
          <a:p>
            <a:pPr lvl="1"/>
            <a:r>
              <a:rPr lang="en-US" dirty="0">
                <a:solidFill>
                  <a:schemeClr val="tx1">
                    <a:lumMod val="75000"/>
                    <a:lumOff val="25000"/>
                  </a:schemeClr>
                </a:solidFill>
              </a:rPr>
              <a:t>New supervisor</a:t>
            </a:r>
          </a:p>
          <a:p>
            <a:pPr lvl="1"/>
            <a:r>
              <a:rPr lang="en-US" dirty="0">
                <a:solidFill>
                  <a:schemeClr val="tx1">
                    <a:lumMod val="75000"/>
                    <a:lumOff val="25000"/>
                  </a:schemeClr>
                </a:solidFill>
              </a:rPr>
              <a:t>New organizational goals</a:t>
            </a:r>
          </a:p>
          <a:p>
            <a:pPr lvl="1"/>
            <a:r>
              <a:rPr lang="en-US" dirty="0">
                <a:solidFill>
                  <a:schemeClr val="tx1">
                    <a:lumMod val="75000"/>
                    <a:lumOff val="25000"/>
                  </a:schemeClr>
                </a:solidFill>
              </a:rPr>
              <a:t> Impact of outside influences</a:t>
            </a:r>
          </a:p>
          <a:p>
            <a:endParaRPr lang="en-US" sz="1600" dirty="0">
              <a:solidFill>
                <a:schemeClr val="tx1">
                  <a:lumMod val="75000"/>
                  <a:lumOff val="25000"/>
                </a:schemeClr>
              </a:solidFill>
            </a:endParaRPr>
          </a:p>
          <a:p>
            <a:r>
              <a:rPr lang="en-US" sz="3000" dirty="0">
                <a:solidFill>
                  <a:schemeClr val="tx1">
                    <a:lumMod val="75000"/>
                    <a:lumOff val="25000"/>
                  </a:schemeClr>
                </a:solidFill>
              </a:rPr>
              <a:t>Employee must acknowledge changes in MyPerformance</a:t>
            </a:r>
          </a:p>
          <a:p>
            <a:endParaRPr lang="en-US" dirty="0">
              <a:solidFill>
                <a:schemeClr val="tx1">
                  <a:lumMod val="75000"/>
                  <a:lumOff val="25000"/>
                </a:schemeClr>
              </a:solidFill>
            </a:endParaRPr>
          </a:p>
          <a:p>
            <a:endParaRPr lang="en-US" sz="2400" dirty="0">
              <a:solidFill>
                <a:schemeClr val="tx1">
                  <a:lumMod val="75000"/>
                  <a:lumOff val="25000"/>
                </a:schemeClr>
              </a:solidFill>
            </a:endParaRPr>
          </a:p>
        </p:txBody>
      </p:sp>
      <p:sp>
        <p:nvSpPr>
          <p:cNvPr id="2" name="Slide Number Placeholder 1"/>
          <p:cNvSpPr>
            <a:spLocks noGrp="1"/>
          </p:cNvSpPr>
          <p:nvPr>
            <p:ph type="sldNum" sz="quarter" idx="12"/>
          </p:nvPr>
        </p:nvSpPr>
        <p:spPr/>
        <p:txBody>
          <a:bodyPr/>
          <a:lstStyle/>
          <a:p>
            <a:fld id="{56E57F36-6D23-4C39-A2C3-D58391D75D53}" type="slidenum">
              <a:rPr lang="en-US" smtClean="0"/>
              <a:t>21</a:t>
            </a:fld>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300" y="2007392"/>
            <a:ext cx="5219700" cy="3639094"/>
          </a:xfrm>
          <a:prstGeom prst="rect">
            <a:avLst/>
          </a:prstGeom>
        </p:spPr>
      </p:pic>
    </p:spTree>
    <p:extLst>
      <p:ext uri="{BB962C8B-B14F-4D97-AF65-F5344CB8AC3E}">
        <p14:creationId xmlns:p14="http://schemas.microsoft.com/office/powerpoint/2010/main" val="3080825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81000" y="331304"/>
            <a:ext cx="10972800" cy="1149419"/>
          </a:xfrm>
        </p:spPr>
        <p:txBody>
          <a:bodyPr>
            <a:normAutofit/>
          </a:bodyPr>
          <a:lstStyle/>
          <a:p>
            <a:r>
              <a:rPr lang="en-US" sz="3500" b="1" dirty="0">
                <a:solidFill>
                  <a:srgbClr val="003399"/>
                </a:solidFill>
                <a:latin typeface="Arial" panose="020B0604020202020204" pitchFamily="34" charset="0"/>
                <a:cs typeface="Arial" panose="020B0604020202020204" pitchFamily="34" charset="0"/>
              </a:rPr>
              <a:t>Your position description vs. what you actually do</a:t>
            </a:r>
            <a:endParaRPr lang="en-US" sz="3500" dirty="0">
              <a:solidFill>
                <a:srgbClr val="003399"/>
              </a:solidFill>
              <a:latin typeface="Arial" panose="020B0604020202020204" pitchFamily="34" charset="0"/>
              <a:cs typeface="Arial" panose="020B0604020202020204" pitchFamily="34" charset="0"/>
            </a:endParaRPr>
          </a:p>
        </p:txBody>
      </p:sp>
      <p:sp>
        <p:nvSpPr>
          <p:cNvPr id="9" name="Content Placeholder 8"/>
          <p:cNvSpPr>
            <a:spLocks noGrp="1"/>
          </p:cNvSpPr>
          <p:nvPr>
            <p:ph sz="half" idx="1"/>
          </p:nvPr>
        </p:nvSpPr>
        <p:spPr>
          <a:xfrm>
            <a:off x="5348614" y="1480723"/>
            <a:ext cx="6005186" cy="4762915"/>
          </a:xfrm>
        </p:spPr>
        <p:txBody>
          <a:bodyPr>
            <a:normAutofit/>
          </a:bodyPr>
          <a:lstStyle/>
          <a:p>
            <a:endParaRPr lang="en-US" sz="2400" dirty="0">
              <a:solidFill>
                <a:schemeClr val="tx1">
                  <a:lumMod val="75000"/>
                  <a:lumOff val="25000"/>
                </a:schemeClr>
              </a:solidFill>
            </a:endParaRPr>
          </a:p>
          <a:p>
            <a:r>
              <a:rPr lang="en-US" dirty="0">
                <a:solidFill>
                  <a:schemeClr val="tx1">
                    <a:lumMod val="75000"/>
                    <a:lumOff val="25000"/>
                  </a:schemeClr>
                </a:solidFill>
              </a:rPr>
              <a:t>Does your current PD/job description/core doc accurately reflect your most important duties? </a:t>
            </a:r>
          </a:p>
          <a:p>
            <a:pPr lvl="1"/>
            <a:endParaRPr lang="en-US" dirty="0">
              <a:solidFill>
                <a:schemeClr val="tx1">
                  <a:lumMod val="75000"/>
                  <a:lumOff val="25000"/>
                </a:schemeClr>
              </a:solidFill>
            </a:endParaRPr>
          </a:p>
          <a:p>
            <a:r>
              <a:rPr lang="en-US" dirty="0">
                <a:solidFill>
                  <a:schemeClr val="tx1">
                    <a:lumMod val="75000"/>
                    <a:lumOff val="25000"/>
                  </a:schemeClr>
                </a:solidFill>
              </a:rPr>
              <a:t>How to best articulate to your supervisor what you actually do.</a:t>
            </a:r>
          </a:p>
          <a:p>
            <a:endParaRPr lang="en-US" sz="2400" dirty="0">
              <a:solidFill>
                <a:schemeClr val="tx1">
                  <a:lumMod val="75000"/>
                  <a:lumOff val="25000"/>
                </a:schemeClr>
              </a:solidFill>
            </a:endParaRPr>
          </a:p>
        </p:txBody>
      </p:sp>
      <p:sp>
        <p:nvSpPr>
          <p:cNvPr id="2" name="Slide Number Placeholder 1"/>
          <p:cNvSpPr>
            <a:spLocks noGrp="1"/>
          </p:cNvSpPr>
          <p:nvPr>
            <p:ph type="sldNum" sz="quarter" idx="12"/>
          </p:nvPr>
        </p:nvSpPr>
        <p:spPr/>
        <p:txBody>
          <a:bodyPr/>
          <a:lstStyle/>
          <a:p>
            <a:fld id="{56E57F36-6D23-4C39-A2C3-D58391D75D53}" type="slidenum">
              <a:rPr lang="en-US" smtClean="0"/>
              <a:t>22</a:t>
            </a:fld>
            <a:endParaRPr lang="en-US"/>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31111"/>
          <a:stretch/>
        </p:blipFill>
        <p:spPr>
          <a:xfrm>
            <a:off x="-1" y="1556923"/>
            <a:ext cx="4999608" cy="5180427"/>
          </a:xfrm>
          <a:prstGeom prst="rect">
            <a:avLst/>
          </a:prstGeom>
        </p:spPr>
      </p:pic>
    </p:spTree>
    <p:extLst>
      <p:ext uri="{BB962C8B-B14F-4D97-AF65-F5344CB8AC3E}">
        <p14:creationId xmlns:p14="http://schemas.microsoft.com/office/powerpoint/2010/main" val="2089951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331304"/>
            <a:ext cx="9917624" cy="1149419"/>
          </a:xfrm>
        </p:spPr>
        <p:txBody>
          <a:bodyPr>
            <a:noAutofit/>
          </a:bodyPr>
          <a:lstStyle/>
          <a:p>
            <a:r>
              <a:rPr lang="en-US" sz="3300" b="1" dirty="0">
                <a:solidFill>
                  <a:srgbClr val="003399"/>
                </a:solidFill>
                <a:latin typeface="Arial" panose="020B0604020202020204" pitchFamily="34" charset="0"/>
                <a:cs typeface="Arial" panose="020B0604020202020204" pitchFamily="34" charset="0"/>
              </a:rPr>
              <a:t>Initial Performance Discussion checklist</a:t>
            </a:r>
            <a:endParaRPr lang="en-US" sz="3300" dirty="0">
              <a:solidFill>
                <a:srgbClr val="003399"/>
              </a:solidFill>
              <a:latin typeface="Arial" panose="020B0604020202020204" pitchFamily="34" charset="0"/>
              <a:cs typeface="Arial" panose="020B0604020202020204" pitchFamily="34" charset="0"/>
            </a:endParaRPr>
          </a:p>
        </p:txBody>
      </p:sp>
      <p:sp>
        <p:nvSpPr>
          <p:cNvPr id="9" name="Content Placeholder 8"/>
          <p:cNvSpPr>
            <a:spLocks noGrp="1"/>
          </p:cNvSpPr>
          <p:nvPr>
            <p:ph sz="half" idx="1"/>
          </p:nvPr>
        </p:nvSpPr>
        <p:spPr>
          <a:xfrm>
            <a:off x="1222106" y="1537873"/>
            <a:ext cx="9838518" cy="4762915"/>
          </a:xfrm>
        </p:spPr>
        <p:txBody>
          <a:bodyPr>
            <a:normAutofit/>
          </a:bodyPr>
          <a:lstStyle/>
          <a:p>
            <a:pPr>
              <a:spcAft>
                <a:spcPts val="400"/>
              </a:spcAft>
              <a:buFont typeface="Wingdings" panose="05000000000000000000" pitchFamily="2" charset="2"/>
              <a:buChar char="ü"/>
            </a:pPr>
            <a:r>
              <a:rPr lang="en-US" sz="2900" dirty="0">
                <a:solidFill>
                  <a:schemeClr val="tx1">
                    <a:lumMod val="75000"/>
                    <a:lumOff val="25000"/>
                  </a:schemeClr>
                </a:solidFill>
              </a:rPr>
              <a:t>Clearly understood by employee and supervisor?</a:t>
            </a:r>
          </a:p>
          <a:p>
            <a:pPr>
              <a:spcAft>
                <a:spcPts val="400"/>
              </a:spcAft>
              <a:buFont typeface="Wingdings" panose="05000000000000000000" pitchFamily="2" charset="2"/>
              <a:buChar char="ü"/>
            </a:pPr>
            <a:r>
              <a:rPr lang="en-US" sz="2900" dirty="0">
                <a:solidFill>
                  <a:schemeClr val="tx1">
                    <a:lumMod val="75000"/>
                    <a:lumOff val="25000"/>
                  </a:schemeClr>
                </a:solidFill>
              </a:rPr>
              <a:t>Why these performance elements and standards?</a:t>
            </a:r>
          </a:p>
          <a:p>
            <a:pPr>
              <a:spcAft>
                <a:spcPts val="400"/>
              </a:spcAft>
              <a:buFont typeface="Wingdings" panose="05000000000000000000" pitchFamily="2" charset="2"/>
              <a:buChar char="ü"/>
            </a:pPr>
            <a:r>
              <a:rPr lang="en-US" sz="2900" dirty="0">
                <a:solidFill>
                  <a:schemeClr val="tx1">
                    <a:lumMod val="75000"/>
                    <a:lumOff val="25000"/>
                  </a:schemeClr>
                </a:solidFill>
              </a:rPr>
              <a:t>Are the standards achievable?</a:t>
            </a:r>
          </a:p>
          <a:p>
            <a:pPr>
              <a:spcAft>
                <a:spcPts val="400"/>
              </a:spcAft>
              <a:buFont typeface="Wingdings" panose="05000000000000000000" pitchFamily="2" charset="2"/>
              <a:buChar char="ü"/>
            </a:pPr>
            <a:r>
              <a:rPr lang="en-US" sz="2900" dirty="0">
                <a:solidFill>
                  <a:schemeClr val="tx1">
                    <a:lumMod val="75000"/>
                    <a:lumOff val="25000"/>
                  </a:schemeClr>
                </a:solidFill>
              </a:rPr>
              <a:t>Are the standards fair?</a:t>
            </a:r>
          </a:p>
          <a:p>
            <a:pPr>
              <a:spcAft>
                <a:spcPts val="400"/>
              </a:spcAft>
              <a:buFont typeface="Wingdings" panose="05000000000000000000" pitchFamily="2" charset="2"/>
              <a:buChar char="ü"/>
            </a:pPr>
            <a:r>
              <a:rPr lang="en-US" sz="2900" dirty="0">
                <a:solidFill>
                  <a:schemeClr val="tx1">
                    <a:lumMod val="75000"/>
                    <a:lumOff val="25000"/>
                  </a:schemeClr>
                </a:solidFill>
              </a:rPr>
              <a:t>Are the standards applicable?</a:t>
            </a:r>
          </a:p>
          <a:p>
            <a:pPr>
              <a:spcAft>
                <a:spcPts val="400"/>
              </a:spcAft>
              <a:buFont typeface="Wingdings" panose="05000000000000000000" pitchFamily="2" charset="2"/>
              <a:buChar char="ü"/>
            </a:pPr>
            <a:r>
              <a:rPr lang="en-US" sz="2900" dirty="0">
                <a:solidFill>
                  <a:schemeClr val="tx1">
                    <a:lumMod val="75000"/>
                    <a:lumOff val="25000"/>
                  </a:schemeClr>
                </a:solidFill>
              </a:rPr>
              <a:t>Are the expectations quantifiable, observable, verifiable?</a:t>
            </a:r>
          </a:p>
          <a:p>
            <a:pPr>
              <a:spcAft>
                <a:spcPts val="400"/>
              </a:spcAft>
              <a:buFont typeface="Wingdings" panose="05000000000000000000" pitchFamily="2" charset="2"/>
              <a:buChar char="ü"/>
            </a:pPr>
            <a:r>
              <a:rPr lang="en-US" sz="2900" dirty="0">
                <a:solidFill>
                  <a:schemeClr val="tx1">
                    <a:lumMod val="75000"/>
                    <a:lumOff val="25000"/>
                  </a:schemeClr>
                </a:solidFill>
              </a:rPr>
              <a:t>Are the elements and standards flexible?</a:t>
            </a:r>
          </a:p>
          <a:p>
            <a:pPr>
              <a:spcAft>
                <a:spcPts val="400"/>
              </a:spcAft>
              <a:buFont typeface="Wingdings" panose="05000000000000000000" pitchFamily="2" charset="2"/>
              <a:buChar char="ü"/>
            </a:pPr>
            <a:r>
              <a:rPr lang="en-US" sz="2900" dirty="0">
                <a:solidFill>
                  <a:schemeClr val="tx1">
                    <a:lumMod val="75000"/>
                    <a:lumOff val="25000"/>
                  </a:schemeClr>
                </a:solidFill>
              </a:rPr>
              <a:t>Can the “Fully Successful” level be surpassed?</a:t>
            </a:r>
          </a:p>
          <a:p>
            <a:pPr>
              <a:spcAft>
                <a:spcPts val="400"/>
              </a:spcAft>
            </a:pPr>
            <a:endParaRPr lang="en-US" sz="2900" dirty="0">
              <a:solidFill>
                <a:schemeClr val="tx1">
                  <a:lumMod val="75000"/>
                  <a:lumOff val="25000"/>
                </a:schemeClr>
              </a:solidFill>
            </a:endParaRPr>
          </a:p>
          <a:p>
            <a:pPr>
              <a:spcAft>
                <a:spcPts val="400"/>
              </a:spcAft>
            </a:pPr>
            <a:endParaRPr lang="en-US" sz="2900" dirty="0">
              <a:solidFill>
                <a:schemeClr val="tx1">
                  <a:lumMod val="75000"/>
                  <a:lumOff val="25000"/>
                </a:schemeClr>
              </a:solidFill>
            </a:endParaRPr>
          </a:p>
          <a:p>
            <a:pPr>
              <a:spcAft>
                <a:spcPts val="400"/>
              </a:spcAft>
            </a:pPr>
            <a:endParaRPr lang="en-US" sz="2900" dirty="0">
              <a:solidFill>
                <a:schemeClr val="tx1">
                  <a:lumMod val="75000"/>
                  <a:lumOff val="25000"/>
                </a:schemeClr>
              </a:solidFill>
            </a:endParaRPr>
          </a:p>
          <a:p>
            <a:pPr>
              <a:spcAft>
                <a:spcPts val="400"/>
              </a:spcAft>
            </a:pPr>
            <a:endParaRPr lang="en-US" sz="2900" dirty="0">
              <a:solidFill>
                <a:schemeClr val="tx1">
                  <a:lumMod val="75000"/>
                  <a:lumOff val="25000"/>
                </a:schemeClr>
              </a:solidFill>
            </a:endParaRPr>
          </a:p>
        </p:txBody>
      </p:sp>
      <p:sp>
        <p:nvSpPr>
          <p:cNvPr id="2" name="Slide Number Placeholder 1"/>
          <p:cNvSpPr>
            <a:spLocks noGrp="1"/>
          </p:cNvSpPr>
          <p:nvPr>
            <p:ph type="sldNum" sz="quarter" idx="12"/>
          </p:nvPr>
        </p:nvSpPr>
        <p:spPr/>
        <p:txBody>
          <a:bodyPr/>
          <a:lstStyle/>
          <a:p>
            <a:fld id="{56E57F36-6D23-4C39-A2C3-D58391D75D53}" type="slidenum">
              <a:rPr lang="en-US" smtClean="0"/>
              <a:t>23</a:t>
            </a:fld>
            <a:endParaRPr lang="en-US" dirty="0"/>
          </a:p>
        </p:txBody>
      </p:sp>
    </p:spTree>
    <p:extLst>
      <p:ext uri="{BB962C8B-B14F-4D97-AF65-F5344CB8AC3E}">
        <p14:creationId xmlns:p14="http://schemas.microsoft.com/office/powerpoint/2010/main" val="3504699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27410"/>
            <a:ext cx="12192000" cy="1331495"/>
          </a:xfrm>
          <a:prstGeom prst="rect">
            <a:avLst/>
          </a:prstGeom>
          <a:solidFill>
            <a:srgbClr val="0645A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8035" t="5253" r="1245" b="2022"/>
          <a:stretch/>
        </p:blipFill>
        <p:spPr>
          <a:xfrm>
            <a:off x="446535" y="1669210"/>
            <a:ext cx="5750546" cy="3872816"/>
          </a:xfrm>
          <a:prstGeom prst="rect">
            <a:avLst/>
          </a:prstGeom>
        </p:spPr>
      </p:pic>
      <p:sp>
        <p:nvSpPr>
          <p:cNvPr id="2" name="Title 1"/>
          <p:cNvSpPr>
            <a:spLocks noGrp="1"/>
          </p:cNvSpPr>
          <p:nvPr>
            <p:ph type="title"/>
          </p:nvPr>
        </p:nvSpPr>
        <p:spPr>
          <a:xfrm>
            <a:off x="1865399" y="284205"/>
            <a:ext cx="7414526" cy="691978"/>
          </a:xfrm>
        </p:spPr>
        <p:txBody>
          <a:bodyPr>
            <a:noAutofit/>
          </a:bodyPr>
          <a:lstStyle/>
          <a:p>
            <a:pPr algn="ctr"/>
            <a:r>
              <a:rPr lang="en-US" sz="4400" b="1" dirty="0">
                <a:solidFill>
                  <a:srgbClr val="003399"/>
                </a:solidFill>
                <a:latin typeface="Arial" panose="020B0604020202020204" pitchFamily="34" charset="0"/>
                <a:cs typeface="Arial" panose="020B0604020202020204" pitchFamily="34" charset="0"/>
              </a:rPr>
              <a:t>MyPerformance</a:t>
            </a:r>
          </a:p>
        </p:txBody>
      </p:sp>
      <p:sp>
        <p:nvSpPr>
          <p:cNvPr id="16" name="Text Placeholder 15"/>
          <p:cNvSpPr>
            <a:spLocks noGrp="1"/>
          </p:cNvSpPr>
          <p:nvPr>
            <p:ph type="body" sz="half" idx="2"/>
          </p:nvPr>
        </p:nvSpPr>
        <p:spPr>
          <a:xfrm>
            <a:off x="5398176" y="1957137"/>
            <a:ext cx="6200925" cy="4571999"/>
          </a:xfrm>
        </p:spPr>
        <p:txBody>
          <a:bodyPr>
            <a:normAutofit/>
          </a:bodyPr>
          <a:lstStyle/>
          <a:p>
            <a:pPr lvl="1">
              <a:spcAft>
                <a:spcPts val="800"/>
              </a:spcAft>
            </a:pPr>
            <a:r>
              <a:rPr lang="en-US" sz="3400" b="1" dirty="0">
                <a:solidFill>
                  <a:schemeClr val="tx1">
                    <a:lumMod val="75000"/>
                    <a:lumOff val="25000"/>
                  </a:schemeClr>
                </a:solidFill>
              </a:rPr>
              <a:t>Performance Plan</a:t>
            </a:r>
            <a:r>
              <a:rPr lang="en-US" sz="3400" dirty="0">
                <a:solidFill>
                  <a:schemeClr val="tx1">
                    <a:lumMod val="75000"/>
                    <a:lumOff val="25000"/>
                  </a:schemeClr>
                </a:solidFill>
              </a:rPr>
              <a:t>:</a:t>
            </a:r>
          </a:p>
          <a:p>
            <a:pPr marL="914400" lvl="1" indent="-457200">
              <a:spcAft>
                <a:spcPts val="800"/>
              </a:spcAft>
              <a:buFont typeface="Arial" panose="020B0604020202020204" pitchFamily="34" charset="0"/>
              <a:buChar char="•"/>
            </a:pPr>
            <a:r>
              <a:rPr lang="en-US" sz="3400" dirty="0">
                <a:solidFill>
                  <a:schemeClr val="tx1">
                    <a:lumMod val="75000"/>
                    <a:lumOff val="25000"/>
                  </a:schemeClr>
                </a:solidFill>
              </a:rPr>
              <a:t>Locating your Performance Plan</a:t>
            </a:r>
          </a:p>
          <a:p>
            <a:pPr marL="914400" lvl="1" indent="-457200">
              <a:spcAft>
                <a:spcPts val="800"/>
              </a:spcAft>
              <a:buFont typeface="Arial" panose="020B0604020202020204" pitchFamily="34" charset="0"/>
              <a:buChar char="•"/>
            </a:pPr>
            <a:r>
              <a:rPr lang="en-US" sz="3400" dirty="0">
                <a:solidFill>
                  <a:schemeClr val="tx1">
                    <a:lumMod val="75000"/>
                    <a:lumOff val="25000"/>
                  </a:schemeClr>
                </a:solidFill>
              </a:rPr>
              <a:t>Approving</a:t>
            </a:r>
          </a:p>
          <a:p>
            <a:pPr marL="914400" lvl="1" indent="-457200">
              <a:spcAft>
                <a:spcPts val="800"/>
              </a:spcAft>
              <a:buFont typeface="Arial" panose="020B0604020202020204" pitchFamily="34" charset="0"/>
              <a:buChar char="•"/>
            </a:pPr>
            <a:r>
              <a:rPr lang="en-US" sz="3400" dirty="0">
                <a:solidFill>
                  <a:schemeClr val="tx1">
                    <a:lumMod val="75000"/>
                    <a:lumOff val="25000"/>
                  </a:schemeClr>
                </a:solidFill>
              </a:rPr>
              <a:t>Viewing and acknowledging revisions</a:t>
            </a:r>
            <a:endParaRPr lang="en-US" sz="2000" dirty="0">
              <a:solidFill>
                <a:schemeClr val="tx1">
                  <a:lumMod val="75000"/>
                  <a:lumOff val="25000"/>
                </a:schemeClr>
              </a:solidFill>
            </a:endParaRPr>
          </a:p>
          <a:p>
            <a:pPr marL="685800" lvl="1" indent="-228600">
              <a:buFont typeface="Arial" panose="020B0604020202020204" pitchFamily="34" charset="0"/>
              <a:buChar char="•"/>
            </a:pPr>
            <a:endParaRPr lang="en-US" sz="1800" dirty="0">
              <a:solidFill>
                <a:schemeClr val="tx1">
                  <a:lumMod val="75000"/>
                  <a:lumOff val="25000"/>
                </a:schemeClr>
              </a:solidFill>
            </a:endParaRPr>
          </a:p>
          <a:p>
            <a:pPr marL="685800" lvl="1" indent="-228600">
              <a:buFont typeface="Arial" panose="020B0604020202020204" pitchFamily="34" charset="0"/>
              <a:buChar char="•"/>
            </a:pPr>
            <a:endParaRPr lang="en-US" sz="2000" dirty="0">
              <a:solidFill>
                <a:schemeClr val="tx1">
                  <a:lumMod val="75000"/>
                  <a:lumOff val="25000"/>
                </a:schemeClr>
              </a:solidFill>
            </a:endParaRPr>
          </a:p>
          <a:p>
            <a:pPr marL="1143000" lvl="2" indent="-228600">
              <a:buFont typeface="Arial" panose="020B0604020202020204" pitchFamily="34" charset="0"/>
              <a:buChar char="•"/>
            </a:pPr>
            <a:endParaRPr lang="en-US" sz="1800" dirty="0">
              <a:solidFill>
                <a:schemeClr val="tx1">
                  <a:lumMod val="75000"/>
                  <a:lumOff val="25000"/>
                </a:schemeClr>
              </a:solidFill>
            </a:endParaRPr>
          </a:p>
          <a:p>
            <a:pPr lvl="2"/>
            <a:endParaRPr lang="en-US" sz="1800" dirty="0">
              <a:solidFill>
                <a:schemeClr val="tx1">
                  <a:lumMod val="75000"/>
                  <a:lumOff val="25000"/>
                </a:schemeClr>
              </a:solidFill>
            </a:endParaRPr>
          </a:p>
          <a:p>
            <a:pPr marL="285750" indent="-285750">
              <a:buFont typeface="Arial" panose="020B0604020202020204" pitchFamily="34" charset="0"/>
              <a:buChar char="•"/>
            </a:pPr>
            <a:endParaRPr lang="en-US" sz="2000" dirty="0">
              <a:solidFill>
                <a:schemeClr val="tx1">
                  <a:lumMod val="75000"/>
                  <a:lumOff val="25000"/>
                </a:schemeClr>
              </a:solidFill>
            </a:endParaRPr>
          </a:p>
        </p:txBody>
      </p:sp>
      <p:sp>
        <p:nvSpPr>
          <p:cNvPr id="6" name="Content Placeholder 2"/>
          <p:cNvSpPr txBox="1">
            <a:spLocks/>
          </p:cNvSpPr>
          <p:nvPr/>
        </p:nvSpPr>
        <p:spPr>
          <a:xfrm>
            <a:off x="6735146" y="4416491"/>
            <a:ext cx="4618654" cy="1735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3" name="Slide Number Placeholder 2"/>
          <p:cNvSpPr>
            <a:spLocks noGrp="1"/>
          </p:cNvSpPr>
          <p:nvPr>
            <p:ph type="sldNum" sz="quarter" idx="12"/>
          </p:nvPr>
        </p:nvSpPr>
        <p:spPr/>
        <p:txBody>
          <a:bodyPr/>
          <a:lstStyle/>
          <a:p>
            <a:fld id="{56E57F36-6D23-4C39-A2C3-D58391D75D53}" type="slidenum">
              <a:rPr lang="en-US" smtClean="0"/>
              <a:t>24</a:t>
            </a:fld>
            <a:endParaRPr lang="en-US"/>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0000">
            <a:off x="1517943" y="1884358"/>
            <a:ext cx="2130200" cy="1911083"/>
          </a:xfrm>
          <a:prstGeom prst="rect">
            <a:avLst/>
          </a:prstGeom>
        </p:spPr>
      </p:pic>
    </p:spTree>
    <p:extLst>
      <p:ext uri="{BB962C8B-B14F-4D97-AF65-F5344CB8AC3E}">
        <p14:creationId xmlns:p14="http://schemas.microsoft.com/office/powerpoint/2010/main" val="923058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5399" y="284205"/>
            <a:ext cx="7414526" cy="691978"/>
          </a:xfrm>
        </p:spPr>
        <p:txBody>
          <a:bodyPr>
            <a:noAutofit/>
          </a:bodyPr>
          <a:lstStyle/>
          <a:p>
            <a:pPr algn="ctr"/>
            <a:r>
              <a:rPr lang="en-US" sz="4400" b="1" dirty="0">
                <a:solidFill>
                  <a:srgbClr val="003399"/>
                </a:solidFill>
                <a:latin typeface="Arial" panose="020B0604020202020204" pitchFamily="34" charset="0"/>
                <a:cs typeface="Arial" panose="020B0604020202020204" pitchFamily="34" charset="0"/>
              </a:rPr>
              <a:t>MyPerformance</a:t>
            </a:r>
          </a:p>
        </p:txBody>
      </p:sp>
      <p:sp>
        <p:nvSpPr>
          <p:cNvPr id="6" name="Content Placeholder 2"/>
          <p:cNvSpPr txBox="1">
            <a:spLocks/>
          </p:cNvSpPr>
          <p:nvPr/>
        </p:nvSpPr>
        <p:spPr>
          <a:xfrm>
            <a:off x="6735146" y="4416491"/>
            <a:ext cx="4618654" cy="1735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E57F36-6D23-4C39-A2C3-D58391D75D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5" name="Rectangle 14"/>
          <p:cNvSpPr/>
          <p:nvPr/>
        </p:nvSpPr>
        <p:spPr>
          <a:xfrm>
            <a:off x="152400" y="124991"/>
            <a:ext cx="12039600" cy="1072986"/>
          </a:xfrm>
          <a:prstGeom prst="rect">
            <a:avLst/>
          </a:prstGeom>
          <a:solidFill>
            <a:srgbClr val="0645A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8142"/>
          <a:stretch/>
        </p:blipFill>
        <p:spPr>
          <a:xfrm>
            <a:off x="134161" y="1356218"/>
            <a:ext cx="11923679" cy="5501782"/>
          </a:xfrm>
          <a:prstGeom prst="rect">
            <a:avLst/>
          </a:prstGeom>
        </p:spPr>
      </p:pic>
      <p:grpSp>
        <p:nvGrpSpPr>
          <p:cNvPr id="21" name="Group 20"/>
          <p:cNvGrpSpPr/>
          <p:nvPr/>
        </p:nvGrpSpPr>
        <p:grpSpPr>
          <a:xfrm>
            <a:off x="6346064" y="3601875"/>
            <a:ext cx="2166865" cy="1447203"/>
            <a:chOff x="6240048" y="3601875"/>
            <a:chExt cx="2166865" cy="1447203"/>
          </a:xfrm>
        </p:grpSpPr>
        <p:sp>
          <p:nvSpPr>
            <p:cNvPr id="18" name="TextBox 17"/>
            <p:cNvSpPr txBox="1"/>
            <p:nvPr/>
          </p:nvSpPr>
          <p:spPr>
            <a:xfrm>
              <a:off x="6400800" y="3803104"/>
              <a:ext cx="1939852" cy="1000274"/>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900" b="0" i="0" u="none" strike="noStrike" kern="0" cap="none" spc="0" normalizeH="0" baseline="0" noProof="0" dirty="0">
                  <a:ln>
                    <a:noFill/>
                  </a:ln>
                  <a:solidFill>
                    <a:sysClr val="windowText" lastClr="000000"/>
                  </a:solidFill>
                  <a:effectLst/>
                  <a:uLnTx/>
                  <a:uFillTx/>
                </a:rPr>
                <a:t>Actions available: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rPr>
                <a:t>Update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dirty="0">
                  <a:ln>
                    <a:noFill/>
                  </a:ln>
                  <a:solidFill>
                    <a:sysClr val="windowText" lastClr="000000"/>
                  </a:solidFill>
                  <a:effectLst/>
                  <a:uLnTx/>
                  <a:uFillTx/>
                </a:rPr>
                <a:t>View</a:t>
              </a:r>
              <a:endParaRPr kumimoji="0" lang="en-US" sz="2000" b="0" i="0" u="none" strike="noStrike" kern="0" cap="none" spc="0" normalizeH="0" baseline="0" noProof="0" dirty="0">
                <a:ln>
                  <a:noFill/>
                </a:ln>
                <a:solidFill>
                  <a:sysClr val="windowText" lastClr="000000"/>
                </a:solidFill>
                <a:effectLst/>
                <a:uLnTx/>
                <a:uFillTx/>
              </a:endParaRPr>
            </a:p>
          </p:txBody>
        </p:sp>
        <p:sp>
          <p:nvSpPr>
            <p:cNvPr id="17" name="Frame 16"/>
            <p:cNvSpPr/>
            <p:nvPr/>
          </p:nvSpPr>
          <p:spPr>
            <a:xfrm>
              <a:off x="6240048" y="3601875"/>
              <a:ext cx="2166865" cy="1447203"/>
            </a:xfrm>
            <a:prstGeom prst="frame">
              <a:avLst/>
            </a:prstGeom>
            <a:solidFill>
              <a:srgbClr val="FFFF66"/>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grpSp>
      <p:sp>
        <p:nvSpPr>
          <p:cNvPr id="20" name="Left Arrow 19"/>
          <p:cNvSpPr/>
          <p:nvPr/>
        </p:nvSpPr>
        <p:spPr>
          <a:xfrm rot="12898783">
            <a:off x="7773725" y="4899369"/>
            <a:ext cx="1319926" cy="488313"/>
          </a:xfrm>
          <a:prstGeom prst="leftArrow">
            <a:avLst/>
          </a:prstGeom>
          <a:solidFill>
            <a:srgbClr val="F4EF11"/>
          </a:solidFill>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52385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410"/>
            <a:ext cx="12192000" cy="1331495"/>
          </a:xfrm>
          <a:prstGeom prst="rect">
            <a:avLst/>
          </a:prstGeom>
          <a:solidFill>
            <a:srgbClr val="0645A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865399" y="284205"/>
            <a:ext cx="7414526" cy="691978"/>
          </a:xfrm>
        </p:spPr>
        <p:txBody>
          <a:bodyPr>
            <a:noAutofit/>
          </a:bodyPr>
          <a:lstStyle/>
          <a:p>
            <a:pPr algn="ctr"/>
            <a:r>
              <a:rPr lang="en-US" sz="4400" b="1" dirty="0">
                <a:solidFill>
                  <a:srgbClr val="003399"/>
                </a:solidFill>
                <a:latin typeface="Arial" panose="020B0604020202020204" pitchFamily="34" charset="0"/>
                <a:cs typeface="Arial" panose="020B0604020202020204" pitchFamily="34" charset="0"/>
              </a:rPr>
              <a:t>MyPerformance</a:t>
            </a:r>
          </a:p>
        </p:txBody>
      </p:sp>
      <p:sp>
        <p:nvSpPr>
          <p:cNvPr id="6" name="Content Placeholder 2"/>
          <p:cNvSpPr txBox="1">
            <a:spLocks/>
          </p:cNvSpPr>
          <p:nvPr/>
        </p:nvSpPr>
        <p:spPr>
          <a:xfrm>
            <a:off x="6735146" y="4416491"/>
            <a:ext cx="4618654" cy="1735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E57F36-6D23-4C39-A2C3-D58391D75D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6712"/>
          <a:stretch/>
        </p:blipFill>
        <p:spPr>
          <a:xfrm>
            <a:off x="15240" y="1592864"/>
            <a:ext cx="12161520" cy="5252436"/>
          </a:xfrm>
          <a:prstGeom prst="rect">
            <a:avLst/>
          </a:prstGeom>
        </p:spPr>
      </p:pic>
      <p:sp>
        <p:nvSpPr>
          <p:cNvPr id="12" name="Left Arrow 11"/>
          <p:cNvSpPr/>
          <p:nvPr/>
        </p:nvSpPr>
        <p:spPr>
          <a:xfrm rot="5400000">
            <a:off x="252051" y="3097724"/>
            <a:ext cx="885448" cy="488313"/>
          </a:xfrm>
          <a:prstGeom prst="leftArrow">
            <a:avLst/>
          </a:prstGeom>
          <a:solidFill>
            <a:srgbClr val="F4EF11"/>
          </a:solidFill>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Left Arrow 13"/>
          <p:cNvSpPr/>
          <p:nvPr/>
        </p:nvSpPr>
        <p:spPr>
          <a:xfrm rot="5400000">
            <a:off x="1389322" y="3097725"/>
            <a:ext cx="885447" cy="488313"/>
          </a:xfrm>
          <a:prstGeom prst="leftArrow">
            <a:avLst/>
          </a:prstGeom>
          <a:solidFill>
            <a:srgbClr val="F4EF11"/>
          </a:solidFill>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Left Arrow 14"/>
          <p:cNvSpPr/>
          <p:nvPr/>
        </p:nvSpPr>
        <p:spPr>
          <a:xfrm rot="5400000">
            <a:off x="2904001" y="3097724"/>
            <a:ext cx="885448" cy="488313"/>
          </a:xfrm>
          <a:prstGeom prst="leftArrow">
            <a:avLst/>
          </a:prstGeom>
          <a:solidFill>
            <a:srgbClr val="F4EF11"/>
          </a:solidFill>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Left Arrow 15"/>
          <p:cNvSpPr/>
          <p:nvPr/>
        </p:nvSpPr>
        <p:spPr>
          <a:xfrm rot="5400000">
            <a:off x="5067637" y="3097724"/>
            <a:ext cx="885448" cy="488313"/>
          </a:xfrm>
          <a:prstGeom prst="leftArrow">
            <a:avLst/>
          </a:prstGeom>
          <a:solidFill>
            <a:srgbClr val="F4EF11"/>
          </a:solidFill>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4415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6E57F36-6D23-4C39-A2C3-D58391D75D53}" type="slidenum">
              <a:rPr lang="en-US" smtClean="0"/>
              <a:t>27</a:t>
            </a:fld>
            <a:endParaRPr lang="en-US"/>
          </a:p>
        </p:txBody>
      </p:sp>
      <p:sp>
        <p:nvSpPr>
          <p:cNvPr id="6" name="Text Placeholder 5"/>
          <p:cNvSpPr>
            <a:spLocks noGrp="1"/>
          </p:cNvSpPr>
          <p:nvPr>
            <p:ph type="body" sz="quarter" idx="14"/>
          </p:nvPr>
        </p:nvSpPr>
        <p:spPr>
          <a:xfrm>
            <a:off x="1171074" y="2021305"/>
            <a:ext cx="5694948" cy="4588042"/>
          </a:xfrm>
        </p:spPr>
        <p:txBody>
          <a:bodyPr>
            <a:normAutofit/>
          </a:bodyPr>
          <a:lstStyle/>
          <a:p>
            <a:pPr>
              <a:spcAft>
                <a:spcPts val="600"/>
              </a:spcAft>
            </a:pPr>
            <a:r>
              <a:rPr lang="en-US" sz="3200" dirty="0">
                <a:solidFill>
                  <a:schemeClr val="tx1">
                    <a:lumMod val="75000"/>
                    <a:lumOff val="25000"/>
                  </a:schemeClr>
                </a:solidFill>
              </a:rPr>
              <a:t>Helping members know what should be in their Performance Plan</a:t>
            </a:r>
          </a:p>
        </p:txBody>
      </p:sp>
      <p:sp>
        <p:nvSpPr>
          <p:cNvPr id="7" name="Title 1"/>
          <p:cNvSpPr txBox="1">
            <a:spLocks/>
          </p:cNvSpPr>
          <p:nvPr/>
        </p:nvSpPr>
        <p:spPr>
          <a:xfrm>
            <a:off x="0" y="218890"/>
            <a:ext cx="11639006" cy="69197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b="1" dirty="0">
                <a:solidFill>
                  <a:schemeClr val="tx1">
                    <a:lumMod val="75000"/>
                    <a:lumOff val="25000"/>
                  </a:schemeClr>
                </a:solidFill>
                <a:latin typeface="Arial" panose="020B0604020202020204" pitchFamily="34" charset="0"/>
                <a:cs typeface="Arial" panose="020B0604020202020204" pitchFamily="34" charset="0"/>
              </a:rPr>
              <a:t>Issues for your Local to Consider</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773" y="1588168"/>
            <a:ext cx="5541975" cy="4523874"/>
          </a:xfrm>
          <a:prstGeom prst="rect">
            <a:avLst/>
          </a:prstGeom>
        </p:spPr>
      </p:pic>
    </p:spTree>
    <p:extLst>
      <p:ext uri="{BB962C8B-B14F-4D97-AF65-F5344CB8AC3E}">
        <p14:creationId xmlns:p14="http://schemas.microsoft.com/office/powerpoint/2010/main" val="3160168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ext Placeholder 15"/>
          <p:cNvSpPr txBox="1">
            <a:spLocks/>
          </p:cNvSpPr>
          <p:nvPr/>
        </p:nvSpPr>
        <p:spPr>
          <a:xfrm>
            <a:off x="1314450" y="1530925"/>
            <a:ext cx="9620250" cy="52736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r>
              <a:rPr lang="en-US" sz="3200" dirty="0">
                <a:solidFill>
                  <a:prstClr val="black">
                    <a:lumMod val="65000"/>
                    <a:lumOff val="35000"/>
                  </a:prstClr>
                </a:solidFill>
              </a:rPr>
              <a:t>On detail or matrixed</a:t>
            </a:r>
          </a:p>
          <a:p>
            <a:pPr marL="342900" indent="-342900">
              <a:buFont typeface="Arial" panose="020B0604020202020204" pitchFamily="34" charset="0"/>
              <a:buChar char="•"/>
            </a:pPr>
            <a:r>
              <a:rPr lang="en-US" sz="3200" dirty="0">
                <a:solidFill>
                  <a:prstClr val="black">
                    <a:lumMod val="65000"/>
                    <a:lumOff val="35000"/>
                  </a:prstClr>
                </a:solidFill>
              </a:rPr>
              <a:t>Union duty</a:t>
            </a:r>
          </a:p>
          <a:p>
            <a:pPr marL="342900" indent="-342900">
              <a:buFont typeface="Arial" panose="020B0604020202020204" pitchFamily="34" charset="0"/>
              <a:buChar char="•"/>
            </a:pPr>
            <a:r>
              <a:rPr lang="en-US" sz="3200" dirty="0">
                <a:solidFill>
                  <a:prstClr val="black">
                    <a:lumMod val="65000"/>
                    <a:lumOff val="35000"/>
                  </a:prstClr>
                </a:solidFill>
              </a:rPr>
              <a:t>Military service</a:t>
            </a:r>
          </a:p>
          <a:p>
            <a:pPr marL="342900" indent="-342900">
              <a:buFont typeface="Arial" panose="020B0604020202020204" pitchFamily="34" charset="0"/>
              <a:buChar char="•"/>
            </a:pPr>
            <a:r>
              <a:rPr lang="en-US" sz="3200" dirty="0">
                <a:solidFill>
                  <a:prstClr val="black">
                    <a:lumMod val="65000"/>
                    <a:lumOff val="35000"/>
                  </a:prstClr>
                </a:solidFill>
              </a:rPr>
              <a:t>Leave without pay (LWOP) or extended paid leave</a:t>
            </a:r>
          </a:p>
          <a:p>
            <a:pPr marL="342900" indent="-342900">
              <a:buFont typeface="Arial" panose="020B0604020202020204" pitchFamily="34" charset="0"/>
              <a:buChar char="•"/>
            </a:pPr>
            <a:r>
              <a:rPr lang="en-US" sz="3200" dirty="0">
                <a:solidFill>
                  <a:prstClr val="black">
                    <a:lumMod val="65000"/>
                    <a:lumOff val="35000"/>
                  </a:prstClr>
                </a:solidFill>
              </a:rPr>
              <a:t>Long-term full-time training</a:t>
            </a:r>
          </a:p>
          <a:p>
            <a:pPr marL="342900" indent="-342900">
              <a:buFont typeface="Arial" panose="020B0604020202020204" pitchFamily="34" charset="0"/>
              <a:buChar char="•"/>
            </a:pPr>
            <a:r>
              <a:rPr lang="en-US" sz="3200" dirty="0">
                <a:solidFill>
                  <a:prstClr val="black">
                    <a:lumMod val="65000"/>
                    <a:lumOff val="35000"/>
                  </a:prstClr>
                </a:solidFill>
              </a:rPr>
              <a:t>Employee transfer</a:t>
            </a:r>
          </a:p>
          <a:p>
            <a:pPr marL="342900" indent="-342900">
              <a:buFont typeface="Arial" panose="020B0604020202020204" pitchFamily="34" charset="0"/>
              <a:buChar char="•"/>
            </a:pPr>
            <a:r>
              <a:rPr lang="en-US" sz="3200" dirty="0">
                <a:solidFill>
                  <a:prstClr val="black">
                    <a:lumMod val="65000"/>
                    <a:lumOff val="35000"/>
                  </a:prstClr>
                </a:solidFill>
              </a:rPr>
              <a:t>Supervisor transfer</a:t>
            </a:r>
          </a:p>
          <a:p>
            <a:pPr marL="342900" indent="-342900">
              <a:buFont typeface="Arial" panose="020B0604020202020204" pitchFamily="34" charset="0"/>
              <a:buChar char="•"/>
            </a:pPr>
            <a:r>
              <a:rPr lang="en-US" sz="3200" dirty="0">
                <a:solidFill>
                  <a:prstClr val="black">
                    <a:lumMod val="65000"/>
                    <a:lumOff val="35000"/>
                  </a:prstClr>
                </a:solidFill>
              </a:rPr>
              <a:t>Change in job duties</a:t>
            </a:r>
            <a:endParaRPr lang="en-US" sz="2000" dirty="0">
              <a:solidFill>
                <a:schemeClr val="tx1">
                  <a:lumMod val="65000"/>
                  <a:lumOff val="35000"/>
                </a:schemeClr>
              </a:solidFill>
            </a:endParaRPr>
          </a:p>
          <a:p>
            <a:pPr marL="1143000" lvl="2" indent="-228600">
              <a:buFont typeface="Arial" panose="020B0604020202020204" pitchFamily="34" charset="0"/>
              <a:buChar char="•"/>
            </a:pPr>
            <a:endParaRPr lang="en-US" sz="1800" dirty="0">
              <a:solidFill>
                <a:schemeClr val="tx1">
                  <a:lumMod val="65000"/>
                  <a:lumOff val="35000"/>
                </a:schemeClr>
              </a:solidFill>
            </a:endParaRPr>
          </a:p>
          <a:p>
            <a:pPr marL="685800" lvl="1" indent="-228600">
              <a:buFont typeface="Arial" panose="020B0604020202020204" pitchFamily="34" charset="0"/>
              <a:buChar char="•"/>
            </a:pPr>
            <a:endParaRPr lang="en-US" sz="2000" dirty="0">
              <a:solidFill>
                <a:schemeClr val="tx1">
                  <a:lumMod val="65000"/>
                  <a:lumOff val="35000"/>
                </a:schemeClr>
              </a:solidFill>
            </a:endParaRPr>
          </a:p>
          <a:p>
            <a:pPr marL="685800" lvl="1" indent="-228600">
              <a:buFont typeface="Arial" panose="020B0604020202020204" pitchFamily="34" charset="0"/>
              <a:buChar char="•"/>
            </a:pPr>
            <a:endParaRPr lang="en-US" sz="2400" dirty="0">
              <a:solidFill>
                <a:schemeClr val="tx1">
                  <a:lumMod val="65000"/>
                  <a:lumOff val="35000"/>
                </a:schemeClr>
              </a:solidFill>
            </a:endParaRPr>
          </a:p>
          <a:p>
            <a:pPr marL="1143000" lvl="2" indent="-228600">
              <a:buFont typeface="Arial" panose="020B0604020202020204" pitchFamily="34" charset="0"/>
              <a:buChar char="•"/>
            </a:pPr>
            <a:endParaRPr lang="en-US" sz="2000" dirty="0">
              <a:solidFill>
                <a:schemeClr val="tx1">
                  <a:lumMod val="65000"/>
                  <a:lumOff val="35000"/>
                </a:schemeClr>
              </a:solidFill>
            </a:endParaRPr>
          </a:p>
          <a:p>
            <a:pPr lvl="2"/>
            <a:endParaRPr lang="en-US" sz="2000" dirty="0">
              <a:solidFill>
                <a:schemeClr val="tx1">
                  <a:lumMod val="65000"/>
                  <a:lumOff val="35000"/>
                </a:schemeClr>
              </a:solidFill>
            </a:endParaRPr>
          </a:p>
          <a:p>
            <a:pPr marL="285750" indent="-285750">
              <a:buFont typeface="Arial" panose="020B0604020202020204" pitchFamily="34" charset="0"/>
              <a:buChar char="•"/>
            </a:pPr>
            <a:endParaRPr lang="en-US" sz="2400" dirty="0"/>
          </a:p>
        </p:txBody>
      </p:sp>
      <p:sp>
        <p:nvSpPr>
          <p:cNvPr id="2" name="Title 1"/>
          <p:cNvSpPr>
            <a:spLocks noGrp="1"/>
          </p:cNvSpPr>
          <p:nvPr>
            <p:ph type="title"/>
          </p:nvPr>
        </p:nvSpPr>
        <p:spPr>
          <a:xfrm>
            <a:off x="1" y="284204"/>
            <a:ext cx="11353800" cy="820695"/>
          </a:xfrm>
        </p:spPr>
        <p:txBody>
          <a:bodyPr>
            <a:normAutofit/>
          </a:bodyPr>
          <a:lstStyle/>
          <a:p>
            <a:pPr algn="ctr"/>
            <a:r>
              <a:rPr lang="en-US" sz="3800" b="1" dirty="0">
                <a:solidFill>
                  <a:srgbClr val="003399"/>
                </a:solidFill>
                <a:latin typeface="Arial" panose="020B0604020202020204" pitchFamily="34" charset="0"/>
                <a:cs typeface="Arial" panose="020B0604020202020204" pitchFamily="34" charset="0"/>
              </a:rPr>
              <a:t>Specially Situated Employees</a:t>
            </a:r>
          </a:p>
        </p:txBody>
      </p:sp>
      <p:sp>
        <p:nvSpPr>
          <p:cNvPr id="6" name="Content Placeholder 2"/>
          <p:cNvSpPr txBox="1">
            <a:spLocks/>
          </p:cNvSpPr>
          <p:nvPr/>
        </p:nvSpPr>
        <p:spPr>
          <a:xfrm>
            <a:off x="6735146" y="4416491"/>
            <a:ext cx="4618654" cy="1735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3" name="Slide Number Placeholder 2"/>
          <p:cNvSpPr>
            <a:spLocks noGrp="1"/>
          </p:cNvSpPr>
          <p:nvPr>
            <p:ph type="sldNum" sz="quarter" idx="12"/>
          </p:nvPr>
        </p:nvSpPr>
        <p:spPr/>
        <p:txBody>
          <a:bodyPr/>
          <a:lstStyle/>
          <a:p>
            <a:fld id="{56E57F36-6D23-4C39-A2C3-D58391D75D53}" type="slidenum">
              <a:rPr lang="en-US" smtClean="0"/>
              <a:t>28</a:t>
            </a:fld>
            <a:endParaRPr lang="en-US" dirty="0"/>
          </a:p>
        </p:txBody>
      </p:sp>
    </p:spTree>
    <p:extLst>
      <p:ext uri="{BB962C8B-B14F-4D97-AF65-F5344CB8AC3E}">
        <p14:creationId xmlns:p14="http://schemas.microsoft.com/office/powerpoint/2010/main" val="3354366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9044" y="3210962"/>
            <a:ext cx="10364755" cy="1325563"/>
          </a:xfrm>
          <a:effectLst>
            <a:outerShdw blurRad="50800" dist="38100" dir="2700000" algn="tl" rotWithShape="0">
              <a:prstClr val="black">
                <a:alpha val="40000"/>
              </a:prstClr>
            </a:outerShdw>
          </a:effectLst>
        </p:spPr>
        <p:txBody>
          <a:bodyPr>
            <a:normAutofit fontScale="90000"/>
          </a:bodyPr>
          <a:lstStyle/>
          <a:p>
            <a:pPr algn="ctr"/>
            <a:r>
              <a:rPr lang="en-US" sz="8000" cap="all" dirty="0">
                <a:solidFill>
                  <a:schemeClr val="bg1"/>
                </a:solidFill>
                <a:latin typeface="Arial Black" panose="020B0A04020102020204" pitchFamily="34" charset="0"/>
              </a:rPr>
              <a:t>Labor and Bargaining</a:t>
            </a:r>
            <a:br>
              <a:rPr lang="en-US" sz="8000" cap="all" dirty="0">
                <a:solidFill>
                  <a:schemeClr val="bg1"/>
                </a:solidFill>
                <a:latin typeface="Arial Black" panose="020B0A04020102020204" pitchFamily="34" charset="0"/>
              </a:rPr>
            </a:br>
            <a:r>
              <a:rPr lang="en-US" sz="5600" dirty="0">
                <a:solidFill>
                  <a:schemeClr val="bg1"/>
                </a:solidFill>
                <a:latin typeface="Arial Black" panose="020B0A04020102020204" pitchFamily="34" charset="0"/>
              </a:rPr>
              <a:t>Performance Plan</a:t>
            </a:r>
          </a:p>
        </p:txBody>
      </p:sp>
      <p:sp>
        <p:nvSpPr>
          <p:cNvPr id="3" name="Slide Number Placeholder 2"/>
          <p:cNvSpPr>
            <a:spLocks noGrp="1"/>
          </p:cNvSpPr>
          <p:nvPr>
            <p:ph type="sldNum" sz="quarter" idx="12"/>
          </p:nvPr>
        </p:nvSpPr>
        <p:spPr/>
        <p:txBody>
          <a:bodyPr/>
          <a:lstStyle/>
          <a:p>
            <a:fld id="{56E57F36-6D23-4C39-A2C3-D58391D75D53}" type="slidenum">
              <a:rPr lang="en-US" smtClean="0"/>
              <a:t>29</a:t>
            </a:fld>
            <a:endParaRPr lang="en-US"/>
          </a:p>
        </p:txBody>
      </p:sp>
    </p:spTree>
    <p:extLst>
      <p:ext uri="{BB962C8B-B14F-4D97-AF65-F5344CB8AC3E}">
        <p14:creationId xmlns:p14="http://schemas.microsoft.com/office/powerpoint/2010/main" val="547076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4192" y="630990"/>
            <a:ext cx="1796715" cy="1050090"/>
          </a:xfrm>
        </p:spPr>
        <p:txBody>
          <a:bodyPr>
            <a:normAutofit/>
          </a:bodyPr>
          <a:lstStyle/>
          <a:p>
            <a:r>
              <a:rPr lang="en-US" sz="3600" b="1" dirty="0">
                <a:solidFill>
                  <a:srgbClr val="003399"/>
                </a:solidFill>
                <a:latin typeface="Arial" panose="020B0604020202020204" pitchFamily="34" charset="0"/>
                <a:cs typeface="Arial" panose="020B0604020202020204" pitchFamily="34" charset="0"/>
              </a:rPr>
              <a:t>GOAL:</a:t>
            </a:r>
          </a:p>
        </p:txBody>
      </p:sp>
      <p:sp>
        <p:nvSpPr>
          <p:cNvPr id="9" name="Content Placeholder 8"/>
          <p:cNvSpPr>
            <a:spLocks noGrp="1"/>
          </p:cNvSpPr>
          <p:nvPr>
            <p:ph sz="half" idx="1"/>
          </p:nvPr>
        </p:nvSpPr>
        <p:spPr>
          <a:xfrm>
            <a:off x="5855368" y="2197768"/>
            <a:ext cx="5365624" cy="4660232"/>
          </a:xfrm>
        </p:spPr>
        <p:txBody>
          <a:bodyPr>
            <a:normAutofit/>
          </a:bodyPr>
          <a:lstStyle/>
          <a:p>
            <a:pPr>
              <a:spcBef>
                <a:spcPts val="800"/>
              </a:spcBef>
              <a:spcAft>
                <a:spcPts val="400"/>
              </a:spcAft>
            </a:pPr>
            <a:r>
              <a:rPr lang="en-US" sz="3000" dirty="0">
                <a:solidFill>
                  <a:schemeClr val="tx1">
                    <a:lumMod val="65000"/>
                    <a:lumOff val="35000"/>
                  </a:schemeClr>
                </a:solidFill>
              </a:rPr>
              <a:t>Working within the system to improve performance and evaluation</a:t>
            </a:r>
          </a:p>
          <a:p>
            <a:pPr>
              <a:spcBef>
                <a:spcPts val="800"/>
              </a:spcBef>
              <a:spcAft>
                <a:spcPts val="400"/>
              </a:spcAft>
            </a:pPr>
            <a:r>
              <a:rPr lang="en-US" sz="3000" dirty="0">
                <a:solidFill>
                  <a:schemeClr val="tx1">
                    <a:lumMod val="65000"/>
                    <a:lumOff val="35000"/>
                  </a:schemeClr>
                </a:solidFill>
              </a:rPr>
              <a:t>How to manage the system:</a:t>
            </a:r>
          </a:p>
          <a:p>
            <a:pPr lvl="1">
              <a:spcBef>
                <a:spcPts val="800"/>
              </a:spcBef>
              <a:spcAft>
                <a:spcPts val="400"/>
              </a:spcAft>
            </a:pPr>
            <a:r>
              <a:rPr lang="en-US" sz="2900" dirty="0">
                <a:solidFill>
                  <a:schemeClr val="tx1">
                    <a:lumMod val="65000"/>
                    <a:lumOff val="35000"/>
                  </a:schemeClr>
                </a:solidFill>
              </a:rPr>
              <a:t>As an employee</a:t>
            </a:r>
          </a:p>
          <a:p>
            <a:pPr lvl="1">
              <a:spcBef>
                <a:spcPts val="800"/>
              </a:spcBef>
              <a:spcAft>
                <a:spcPts val="400"/>
              </a:spcAft>
            </a:pPr>
            <a:r>
              <a:rPr lang="en-US" sz="2900" dirty="0">
                <a:solidFill>
                  <a:schemeClr val="tx1">
                    <a:lumMod val="65000"/>
                    <a:lumOff val="35000"/>
                  </a:schemeClr>
                </a:solidFill>
              </a:rPr>
              <a:t>As a Local</a:t>
            </a:r>
          </a:p>
          <a:p>
            <a:pPr>
              <a:spcBef>
                <a:spcPts val="800"/>
              </a:spcBef>
              <a:spcAft>
                <a:spcPts val="400"/>
              </a:spcAft>
            </a:pPr>
            <a:r>
              <a:rPr lang="en-US" sz="3000" dirty="0">
                <a:solidFill>
                  <a:schemeClr val="tx1">
                    <a:lumMod val="65000"/>
                    <a:lumOff val="35000"/>
                  </a:schemeClr>
                </a:solidFill>
              </a:rPr>
              <a:t>Making sure you and your coworkers are rated fairly</a:t>
            </a:r>
          </a:p>
          <a:p>
            <a:endParaRPr lang="en-US" sz="3000"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E57F36-6D23-4C39-A2C3-D58391D75D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Title 1"/>
          <p:cNvSpPr txBox="1">
            <a:spLocks/>
          </p:cNvSpPr>
          <p:nvPr/>
        </p:nvSpPr>
        <p:spPr>
          <a:xfrm>
            <a:off x="2630906" y="417764"/>
            <a:ext cx="8722893" cy="1611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3399"/>
                </a:solidFill>
                <a:effectLst/>
                <a:uLnTx/>
                <a:uFillTx/>
                <a:latin typeface="Arial" panose="020B0604020202020204" pitchFamily="34" charset="0"/>
                <a:ea typeface="+mj-ea"/>
                <a:cs typeface="Arial" panose="020B0604020202020204" pitchFamily="34" charset="0"/>
              </a:rPr>
              <a:t>Teaching DoD employees and Locals how to successfully navigate the new performance management process, including:</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329864"/>
            <a:ext cx="5531928" cy="3734052"/>
          </a:xfrm>
          <a:prstGeom prst="rect">
            <a:avLst/>
          </a:prstGeom>
        </p:spPr>
      </p:pic>
    </p:spTree>
    <p:extLst>
      <p:ext uri="{BB962C8B-B14F-4D97-AF65-F5344CB8AC3E}">
        <p14:creationId xmlns:p14="http://schemas.microsoft.com/office/powerpoint/2010/main" val="3777316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6E57F36-6D23-4C39-A2C3-D58391D75D53}" type="slidenum">
              <a:rPr lang="en-US" smtClean="0"/>
              <a:t>30</a:t>
            </a:fld>
            <a:endParaRPr lang="en-US"/>
          </a:p>
        </p:txBody>
      </p:sp>
      <p:sp>
        <p:nvSpPr>
          <p:cNvPr id="16" name="Text Placeholder 15"/>
          <p:cNvSpPr>
            <a:spLocks noGrp="1"/>
          </p:cNvSpPr>
          <p:nvPr>
            <p:ph type="body" sz="quarter" idx="14"/>
          </p:nvPr>
        </p:nvSpPr>
        <p:spPr>
          <a:xfrm>
            <a:off x="5448300" y="1252959"/>
            <a:ext cx="5943600" cy="4972050"/>
          </a:xfrm>
        </p:spPr>
        <p:txBody>
          <a:bodyPr>
            <a:normAutofit/>
          </a:bodyPr>
          <a:lstStyle/>
          <a:p>
            <a:pPr lvl="1">
              <a:spcAft>
                <a:spcPts val="800"/>
              </a:spcAft>
            </a:pPr>
            <a:endParaRPr lang="en-US" sz="2000" dirty="0">
              <a:solidFill>
                <a:schemeClr val="tx1">
                  <a:lumMod val="65000"/>
                  <a:lumOff val="35000"/>
                </a:schemeClr>
              </a:solidFill>
            </a:endParaRPr>
          </a:p>
          <a:p>
            <a:pPr marL="685800" lvl="1" indent="-228600">
              <a:buFont typeface="Arial" panose="020B0604020202020204" pitchFamily="34" charset="0"/>
              <a:buChar char="•"/>
            </a:pPr>
            <a:endParaRPr lang="en-US" sz="1800" dirty="0">
              <a:solidFill>
                <a:schemeClr val="tx1">
                  <a:lumMod val="65000"/>
                  <a:lumOff val="35000"/>
                </a:schemeClr>
              </a:solidFill>
            </a:endParaRPr>
          </a:p>
          <a:p>
            <a:pPr marL="685800" lvl="1" indent="-228600">
              <a:buFont typeface="Arial" panose="020B0604020202020204" pitchFamily="34" charset="0"/>
              <a:buChar char="•"/>
            </a:pPr>
            <a:endParaRPr lang="en-US" sz="2000" dirty="0">
              <a:solidFill>
                <a:schemeClr val="tx1">
                  <a:lumMod val="65000"/>
                  <a:lumOff val="35000"/>
                </a:schemeClr>
              </a:solidFill>
            </a:endParaRPr>
          </a:p>
          <a:p>
            <a:pPr marL="1143000" lvl="2" indent="-228600">
              <a:buFont typeface="Arial" panose="020B0604020202020204" pitchFamily="34" charset="0"/>
              <a:buChar char="•"/>
            </a:pPr>
            <a:endParaRPr lang="en-US" sz="1800" dirty="0">
              <a:solidFill>
                <a:schemeClr val="tx1">
                  <a:lumMod val="65000"/>
                  <a:lumOff val="35000"/>
                </a:schemeClr>
              </a:solidFill>
            </a:endParaRPr>
          </a:p>
          <a:p>
            <a:pPr lvl="2"/>
            <a:endParaRPr lang="en-US" sz="1800" dirty="0">
              <a:solidFill>
                <a:schemeClr val="tx1">
                  <a:lumMod val="65000"/>
                  <a:lumOff val="35000"/>
                </a:schemeClr>
              </a:solidFill>
            </a:endParaRPr>
          </a:p>
          <a:p>
            <a:pPr marL="285750" indent="-285750">
              <a:buFont typeface="Arial" panose="020B0604020202020204" pitchFamily="34" charset="0"/>
              <a:buChar char="•"/>
            </a:pPr>
            <a:endParaRPr lang="en-US" sz="2000" dirty="0"/>
          </a:p>
        </p:txBody>
      </p:sp>
      <p:sp>
        <p:nvSpPr>
          <p:cNvPr id="2" name="Title 1"/>
          <p:cNvSpPr>
            <a:spLocks noGrp="1"/>
          </p:cNvSpPr>
          <p:nvPr>
            <p:ph type="title" idx="4294967295"/>
          </p:nvPr>
        </p:nvSpPr>
        <p:spPr>
          <a:xfrm>
            <a:off x="0" y="284163"/>
            <a:ext cx="11353800" cy="692150"/>
          </a:xfrm>
        </p:spPr>
        <p:txBody>
          <a:bodyPr>
            <a:noAutofit/>
          </a:bodyPr>
          <a:lstStyle/>
          <a:p>
            <a:pPr algn="ctr"/>
            <a:r>
              <a:rPr lang="en-US" b="1" dirty="0">
                <a:solidFill>
                  <a:schemeClr val="tx1">
                    <a:lumMod val="75000"/>
                    <a:lumOff val="25000"/>
                  </a:schemeClr>
                </a:solidFill>
                <a:latin typeface="Arial" panose="020B0604020202020204" pitchFamily="34" charset="0"/>
                <a:cs typeface="Arial" panose="020B0604020202020204" pitchFamily="34" charset="0"/>
              </a:rPr>
              <a:t>Oversight and Evaluation</a:t>
            </a:r>
          </a:p>
        </p:txBody>
      </p:sp>
      <p:sp>
        <p:nvSpPr>
          <p:cNvPr id="10" name="Content Placeholder 8"/>
          <p:cNvSpPr>
            <a:spLocks noGrp="1"/>
          </p:cNvSpPr>
          <p:nvPr>
            <p:ph sz="half" idx="4294967295"/>
          </p:nvPr>
        </p:nvSpPr>
        <p:spPr>
          <a:xfrm>
            <a:off x="5453063" y="1625600"/>
            <a:ext cx="6738937" cy="4826000"/>
          </a:xfrm>
        </p:spPr>
        <p:txBody>
          <a:bodyPr>
            <a:normAutofit/>
          </a:bodyPr>
          <a:lstStyle/>
          <a:p>
            <a:pPr>
              <a:spcAft>
                <a:spcPts val="1200"/>
              </a:spcAft>
            </a:pPr>
            <a:r>
              <a:rPr lang="en-US" sz="3000" dirty="0"/>
              <a:t>Are performance plans created and approved by the deadline?</a:t>
            </a:r>
          </a:p>
          <a:p>
            <a:pPr>
              <a:spcAft>
                <a:spcPts val="1200"/>
              </a:spcAft>
            </a:pPr>
            <a:r>
              <a:rPr lang="en-US" sz="3000" dirty="0"/>
              <a:t>Why or why not?</a:t>
            </a:r>
          </a:p>
          <a:p>
            <a:pPr marL="457200" lvl="1" indent="0">
              <a:spcAft>
                <a:spcPts val="1200"/>
              </a:spcAft>
              <a:buNone/>
            </a:pPr>
            <a:endParaRPr lang="en-US" sz="1600" dirty="0"/>
          </a:p>
        </p:txBody>
      </p:sp>
      <p:sp>
        <p:nvSpPr>
          <p:cNvPr id="6" name="Content Placeholder 2"/>
          <p:cNvSpPr txBox="1">
            <a:spLocks/>
          </p:cNvSpPr>
          <p:nvPr/>
        </p:nvSpPr>
        <p:spPr>
          <a:xfrm>
            <a:off x="6735146" y="4416491"/>
            <a:ext cx="4618654" cy="1735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580570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6E57F36-6D23-4C39-A2C3-D58391D75D53}" type="slidenum">
              <a:rPr lang="en-US" smtClean="0"/>
              <a:t>31</a:t>
            </a:fld>
            <a:endParaRPr lang="en-US"/>
          </a:p>
        </p:txBody>
      </p:sp>
      <p:sp>
        <p:nvSpPr>
          <p:cNvPr id="16" name="Text Placeholder 15"/>
          <p:cNvSpPr>
            <a:spLocks noGrp="1"/>
          </p:cNvSpPr>
          <p:nvPr>
            <p:ph type="body" sz="quarter" idx="14"/>
          </p:nvPr>
        </p:nvSpPr>
        <p:spPr/>
        <p:txBody>
          <a:bodyPr>
            <a:normAutofit/>
          </a:bodyPr>
          <a:lstStyle/>
          <a:p>
            <a:pPr lvl="1">
              <a:spcAft>
                <a:spcPts val="800"/>
              </a:spcAft>
            </a:pPr>
            <a:endParaRPr lang="en-US" sz="2000" dirty="0">
              <a:solidFill>
                <a:schemeClr val="tx1">
                  <a:lumMod val="65000"/>
                  <a:lumOff val="35000"/>
                </a:schemeClr>
              </a:solidFill>
            </a:endParaRPr>
          </a:p>
          <a:p>
            <a:pPr marL="685800" lvl="1" indent="-228600">
              <a:buFont typeface="Arial" panose="020B0604020202020204" pitchFamily="34" charset="0"/>
              <a:buChar char="•"/>
            </a:pPr>
            <a:endParaRPr lang="en-US" sz="1800" dirty="0">
              <a:solidFill>
                <a:schemeClr val="tx1">
                  <a:lumMod val="65000"/>
                  <a:lumOff val="35000"/>
                </a:schemeClr>
              </a:solidFill>
            </a:endParaRPr>
          </a:p>
          <a:p>
            <a:pPr marL="685800" lvl="1" indent="-228600">
              <a:buFont typeface="Arial" panose="020B0604020202020204" pitchFamily="34" charset="0"/>
              <a:buChar char="•"/>
            </a:pPr>
            <a:endParaRPr lang="en-US" sz="2000" dirty="0">
              <a:solidFill>
                <a:schemeClr val="tx1">
                  <a:lumMod val="65000"/>
                  <a:lumOff val="35000"/>
                </a:schemeClr>
              </a:solidFill>
            </a:endParaRPr>
          </a:p>
          <a:p>
            <a:pPr marL="1143000" lvl="2" indent="-228600">
              <a:buFont typeface="Arial" panose="020B0604020202020204" pitchFamily="34" charset="0"/>
              <a:buChar char="•"/>
            </a:pPr>
            <a:endParaRPr lang="en-US" sz="1800" dirty="0">
              <a:solidFill>
                <a:schemeClr val="tx1">
                  <a:lumMod val="65000"/>
                  <a:lumOff val="35000"/>
                </a:schemeClr>
              </a:solidFill>
            </a:endParaRPr>
          </a:p>
          <a:p>
            <a:pPr lvl="2"/>
            <a:endParaRPr lang="en-US" sz="1800" dirty="0">
              <a:solidFill>
                <a:schemeClr val="tx1">
                  <a:lumMod val="65000"/>
                  <a:lumOff val="35000"/>
                </a:schemeClr>
              </a:solidFill>
            </a:endParaRPr>
          </a:p>
          <a:p>
            <a:pPr marL="285750" indent="-285750">
              <a:buFont typeface="Arial" panose="020B0604020202020204" pitchFamily="34" charset="0"/>
              <a:buChar char="•"/>
            </a:pPr>
            <a:endParaRPr lang="en-US" sz="2000" dirty="0"/>
          </a:p>
        </p:txBody>
      </p:sp>
      <p:sp>
        <p:nvSpPr>
          <p:cNvPr id="2" name="Title 1"/>
          <p:cNvSpPr>
            <a:spLocks noGrp="1"/>
          </p:cNvSpPr>
          <p:nvPr>
            <p:ph type="title" idx="4294967295"/>
          </p:nvPr>
        </p:nvSpPr>
        <p:spPr>
          <a:xfrm>
            <a:off x="0" y="284163"/>
            <a:ext cx="11353800" cy="692150"/>
          </a:xfrm>
        </p:spPr>
        <p:txBody>
          <a:bodyPr>
            <a:noAutofit/>
          </a:bodyPr>
          <a:lstStyle/>
          <a:p>
            <a:pPr algn="ctr"/>
            <a:r>
              <a:rPr lang="en-US" b="1" dirty="0">
                <a:solidFill>
                  <a:schemeClr val="tx1">
                    <a:lumMod val="75000"/>
                    <a:lumOff val="25000"/>
                  </a:schemeClr>
                </a:solidFill>
                <a:latin typeface="Arial" panose="020B0604020202020204" pitchFamily="34" charset="0"/>
                <a:cs typeface="Arial" panose="020B0604020202020204" pitchFamily="34" charset="0"/>
              </a:rPr>
              <a:t>Oversight and Evaluation</a:t>
            </a:r>
          </a:p>
        </p:txBody>
      </p:sp>
      <p:sp>
        <p:nvSpPr>
          <p:cNvPr id="10" name="Content Placeholder 8"/>
          <p:cNvSpPr>
            <a:spLocks noGrp="1"/>
          </p:cNvSpPr>
          <p:nvPr>
            <p:ph sz="half" idx="4294967295"/>
          </p:nvPr>
        </p:nvSpPr>
        <p:spPr>
          <a:xfrm>
            <a:off x="5453063" y="1625600"/>
            <a:ext cx="5943600" cy="4826000"/>
          </a:xfrm>
        </p:spPr>
        <p:txBody>
          <a:bodyPr>
            <a:normAutofit/>
          </a:bodyPr>
          <a:lstStyle/>
          <a:p>
            <a:pPr>
              <a:spcAft>
                <a:spcPts val="1200"/>
              </a:spcAft>
            </a:pPr>
            <a:r>
              <a:rPr lang="en-US" sz="3000" dirty="0"/>
              <a:t>Are performance plans implementing appropriate and fair performance elements and standards?</a:t>
            </a:r>
          </a:p>
          <a:p>
            <a:pPr marL="457200" lvl="1" indent="0">
              <a:spcAft>
                <a:spcPts val="1200"/>
              </a:spcAft>
              <a:buNone/>
            </a:pPr>
            <a:endParaRPr lang="en-US" sz="3000" dirty="0"/>
          </a:p>
        </p:txBody>
      </p:sp>
      <p:sp>
        <p:nvSpPr>
          <p:cNvPr id="6" name="Content Placeholder 2"/>
          <p:cNvSpPr txBox="1">
            <a:spLocks/>
          </p:cNvSpPr>
          <p:nvPr/>
        </p:nvSpPr>
        <p:spPr>
          <a:xfrm>
            <a:off x="6735146" y="4416491"/>
            <a:ext cx="4618654" cy="1735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162491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6E57F36-6D23-4C39-A2C3-D58391D75D53}" type="slidenum">
              <a:rPr lang="en-US" smtClean="0"/>
              <a:t>32</a:t>
            </a:fld>
            <a:endParaRPr lang="en-US" dirty="0"/>
          </a:p>
        </p:txBody>
      </p:sp>
      <p:sp>
        <p:nvSpPr>
          <p:cNvPr id="16" name="Text Placeholder 15"/>
          <p:cNvSpPr>
            <a:spLocks noGrp="1"/>
          </p:cNvSpPr>
          <p:nvPr>
            <p:ph type="body" sz="quarter" idx="13"/>
          </p:nvPr>
        </p:nvSpPr>
        <p:spPr/>
        <p:txBody>
          <a:bodyPr>
            <a:normAutofit/>
          </a:bodyPr>
          <a:lstStyle/>
          <a:p>
            <a:pPr lvl="1">
              <a:spcAft>
                <a:spcPts val="800"/>
              </a:spcAft>
            </a:pPr>
            <a:endParaRPr lang="en-US" sz="2000" dirty="0">
              <a:solidFill>
                <a:schemeClr val="tx1">
                  <a:lumMod val="65000"/>
                  <a:lumOff val="35000"/>
                </a:schemeClr>
              </a:solidFill>
            </a:endParaRPr>
          </a:p>
          <a:p>
            <a:pPr marL="685800" lvl="1" indent="-228600">
              <a:buFont typeface="Arial" panose="020B0604020202020204" pitchFamily="34" charset="0"/>
              <a:buChar char="•"/>
            </a:pPr>
            <a:endParaRPr lang="en-US" sz="1800" dirty="0">
              <a:solidFill>
                <a:schemeClr val="tx1">
                  <a:lumMod val="65000"/>
                  <a:lumOff val="35000"/>
                </a:schemeClr>
              </a:solidFill>
            </a:endParaRPr>
          </a:p>
          <a:p>
            <a:pPr marL="685800" lvl="1" indent="-228600">
              <a:buFont typeface="Arial" panose="020B0604020202020204" pitchFamily="34" charset="0"/>
              <a:buChar char="•"/>
            </a:pPr>
            <a:endParaRPr lang="en-US" sz="2000" dirty="0">
              <a:solidFill>
                <a:schemeClr val="tx1">
                  <a:lumMod val="65000"/>
                  <a:lumOff val="35000"/>
                </a:schemeClr>
              </a:solidFill>
            </a:endParaRPr>
          </a:p>
          <a:p>
            <a:pPr marL="1143000" lvl="2" indent="-228600">
              <a:buFont typeface="Arial" panose="020B0604020202020204" pitchFamily="34" charset="0"/>
              <a:buChar char="•"/>
            </a:pPr>
            <a:endParaRPr lang="en-US" sz="1800" dirty="0">
              <a:solidFill>
                <a:schemeClr val="tx1">
                  <a:lumMod val="65000"/>
                  <a:lumOff val="35000"/>
                </a:schemeClr>
              </a:solidFill>
            </a:endParaRPr>
          </a:p>
          <a:p>
            <a:pPr lvl="2"/>
            <a:endParaRPr lang="en-US" sz="1800" dirty="0">
              <a:solidFill>
                <a:schemeClr val="tx1">
                  <a:lumMod val="65000"/>
                  <a:lumOff val="35000"/>
                </a:schemeClr>
              </a:solidFill>
            </a:endParaRPr>
          </a:p>
          <a:p>
            <a:pPr marL="285750" indent="-285750">
              <a:buFont typeface="Arial" panose="020B0604020202020204" pitchFamily="34" charset="0"/>
              <a:buChar char="•"/>
            </a:pPr>
            <a:endParaRPr lang="en-US" sz="2000" dirty="0"/>
          </a:p>
        </p:txBody>
      </p:sp>
      <p:sp>
        <p:nvSpPr>
          <p:cNvPr id="9" name="Content Placeholder 8"/>
          <p:cNvSpPr>
            <a:spLocks noGrp="1"/>
          </p:cNvSpPr>
          <p:nvPr>
            <p:ph type="body" sz="quarter" idx="15"/>
          </p:nvPr>
        </p:nvSpPr>
        <p:spPr>
          <a:xfrm>
            <a:off x="180648" y="1212850"/>
            <a:ext cx="5551305" cy="5587999"/>
          </a:xfrm>
        </p:spPr>
        <p:txBody>
          <a:bodyPr anchor="ctr">
            <a:noAutofit/>
          </a:bodyPr>
          <a:lstStyle/>
          <a:p>
            <a:pPr marL="0" indent="0">
              <a:buNone/>
            </a:pPr>
            <a:r>
              <a:rPr lang="en-US" sz="2000" dirty="0" err="1">
                <a:solidFill>
                  <a:schemeClr val="accent5">
                    <a:lumMod val="75000"/>
                  </a:schemeClr>
                </a:solidFill>
              </a:rPr>
              <a:t>DoDI</a:t>
            </a:r>
            <a:r>
              <a:rPr lang="en-US" sz="2000" dirty="0">
                <a:solidFill>
                  <a:schemeClr val="accent5">
                    <a:lumMod val="75000"/>
                  </a:schemeClr>
                </a:solidFill>
              </a:rPr>
              <a:t> 1400.25 Volume 431, Section 3.2:</a:t>
            </a:r>
          </a:p>
          <a:p>
            <a:pPr marL="0" indent="0">
              <a:buNone/>
            </a:pPr>
            <a:r>
              <a:rPr lang="en-US" sz="2000" i="1" dirty="0">
                <a:solidFill>
                  <a:srgbClr val="006600"/>
                </a:solidFill>
              </a:rPr>
              <a:t> </a:t>
            </a:r>
            <a:r>
              <a:rPr lang="en-US" sz="2000" b="1" dirty="0">
                <a:solidFill>
                  <a:schemeClr val="accent5">
                    <a:lumMod val="75000"/>
                  </a:schemeClr>
                </a:solidFill>
              </a:rPr>
              <a:t>f. DoD Core Values.</a:t>
            </a:r>
            <a:r>
              <a:rPr lang="en-US" sz="2000" dirty="0">
                <a:solidFill>
                  <a:schemeClr val="accent5">
                    <a:lumMod val="75000"/>
                  </a:schemeClr>
                </a:solidFill>
              </a:rPr>
              <a:t> In order to develop common awareness of and reinforce a high-performance culture, DoD core values will be discussed with employees at the beginning of the appraisal cycle and will be annotated on all performance plans. The DoD core values, which form the foundation of the DoD performance culture are: leadership, professionalism, and technical knowledge through dedication to duty, integrity, ethics, honor, courage, and loyalty. </a:t>
            </a:r>
          </a:p>
          <a:p>
            <a:pPr marL="0" indent="0">
              <a:buNone/>
            </a:pPr>
            <a:r>
              <a:rPr lang="en-US" sz="2000" dirty="0">
                <a:solidFill>
                  <a:schemeClr val="accent5">
                    <a:lumMod val="75000"/>
                  </a:schemeClr>
                </a:solidFill>
              </a:rPr>
              <a:t>…DoD Components may include organizational values and may include organizational mission statements, or goals which apply to the employee's performance elements. This aids in developing a common awareness and to reinforcing the individual contribution to the overall success of both the DoD and organization's mission. </a:t>
            </a:r>
          </a:p>
        </p:txBody>
      </p:sp>
      <p:sp>
        <p:nvSpPr>
          <p:cNvPr id="2" name="Title 1"/>
          <p:cNvSpPr>
            <a:spLocks noGrp="1"/>
          </p:cNvSpPr>
          <p:nvPr>
            <p:ph type="title" idx="4294967295"/>
          </p:nvPr>
        </p:nvSpPr>
        <p:spPr>
          <a:xfrm>
            <a:off x="0" y="284163"/>
            <a:ext cx="11353800" cy="692150"/>
          </a:xfrm>
        </p:spPr>
        <p:txBody>
          <a:bodyPr>
            <a:noAutofit/>
          </a:bodyP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Bargaining Guidance</a:t>
            </a:r>
          </a:p>
        </p:txBody>
      </p:sp>
      <p:sp>
        <p:nvSpPr>
          <p:cNvPr id="6" name="Content Placeholder 2"/>
          <p:cNvSpPr txBox="1">
            <a:spLocks/>
          </p:cNvSpPr>
          <p:nvPr/>
        </p:nvSpPr>
        <p:spPr>
          <a:xfrm>
            <a:off x="6735146" y="4416491"/>
            <a:ext cx="4618654" cy="1735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11" name="Content Placeholder 8"/>
          <p:cNvSpPr txBox="1">
            <a:spLocks/>
          </p:cNvSpPr>
          <p:nvPr/>
        </p:nvSpPr>
        <p:spPr>
          <a:xfrm>
            <a:off x="6294254" y="1143635"/>
            <a:ext cx="5669145" cy="557784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a:t>FSED NOTE:  It is important to note that only those core values that are applicable to a performance element may be assessed.  It is important that how these values will be evaluated to a specific performance element are included in the performance standard for each employee and communicated to employees during the performance period.  How these core values are met, and how an employee can exceed the element should be included as part of the performance element.</a:t>
            </a:r>
            <a:endParaRPr lang="en-US" sz="2000" dirty="0"/>
          </a:p>
          <a:p>
            <a:pPr marL="0" indent="0">
              <a:buNone/>
            </a:pPr>
            <a:r>
              <a:rPr lang="en-US" sz="2000" b="1" i="1" dirty="0">
                <a:solidFill>
                  <a:srgbClr val="006600"/>
                </a:solidFill>
              </a:rPr>
              <a:t>The FLRA determined in Army Aviation and Missile Command, 101 FLRR 1-1081, 56 FLRA 1115 (FLRA 2001) that a proposal requiring the agency to delete a performance standard addressing employee values and ethics interfered with the agency's right to determine the content of performance standards. </a:t>
            </a:r>
          </a:p>
        </p:txBody>
      </p:sp>
    </p:spTree>
    <p:extLst>
      <p:ext uri="{BB962C8B-B14F-4D97-AF65-F5344CB8AC3E}">
        <p14:creationId xmlns:p14="http://schemas.microsoft.com/office/powerpoint/2010/main" val="1994044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6E57F36-6D23-4C39-A2C3-D58391D75D53}" type="slidenum">
              <a:rPr lang="en-US" smtClean="0"/>
              <a:t>33</a:t>
            </a:fld>
            <a:endParaRPr lang="en-US"/>
          </a:p>
        </p:txBody>
      </p:sp>
      <p:sp>
        <p:nvSpPr>
          <p:cNvPr id="16" name="Text Placeholder 15"/>
          <p:cNvSpPr>
            <a:spLocks noGrp="1"/>
          </p:cNvSpPr>
          <p:nvPr>
            <p:ph type="body" sz="quarter" idx="13"/>
          </p:nvPr>
        </p:nvSpPr>
        <p:spPr/>
        <p:txBody>
          <a:bodyPr>
            <a:normAutofit/>
          </a:bodyPr>
          <a:lstStyle/>
          <a:p>
            <a:pPr lvl="1">
              <a:spcAft>
                <a:spcPts val="800"/>
              </a:spcAft>
            </a:pPr>
            <a:endParaRPr lang="en-US" sz="2000" dirty="0">
              <a:solidFill>
                <a:schemeClr val="tx1">
                  <a:lumMod val="65000"/>
                  <a:lumOff val="35000"/>
                </a:schemeClr>
              </a:solidFill>
            </a:endParaRPr>
          </a:p>
          <a:p>
            <a:pPr marL="685800" lvl="1" indent="-228600">
              <a:buFont typeface="Arial" panose="020B0604020202020204" pitchFamily="34" charset="0"/>
              <a:buChar char="•"/>
            </a:pPr>
            <a:endParaRPr lang="en-US" sz="1800" dirty="0">
              <a:solidFill>
                <a:schemeClr val="tx1">
                  <a:lumMod val="65000"/>
                  <a:lumOff val="35000"/>
                </a:schemeClr>
              </a:solidFill>
            </a:endParaRPr>
          </a:p>
          <a:p>
            <a:pPr marL="685800" lvl="1" indent="-228600">
              <a:buFont typeface="Arial" panose="020B0604020202020204" pitchFamily="34" charset="0"/>
              <a:buChar char="•"/>
            </a:pPr>
            <a:endParaRPr lang="en-US" sz="2000" dirty="0">
              <a:solidFill>
                <a:schemeClr val="tx1">
                  <a:lumMod val="65000"/>
                  <a:lumOff val="35000"/>
                </a:schemeClr>
              </a:solidFill>
            </a:endParaRPr>
          </a:p>
          <a:p>
            <a:pPr marL="1143000" lvl="2" indent="-228600">
              <a:buFont typeface="Arial" panose="020B0604020202020204" pitchFamily="34" charset="0"/>
              <a:buChar char="•"/>
            </a:pPr>
            <a:endParaRPr lang="en-US" sz="1800" dirty="0">
              <a:solidFill>
                <a:schemeClr val="tx1">
                  <a:lumMod val="65000"/>
                  <a:lumOff val="35000"/>
                </a:schemeClr>
              </a:solidFill>
            </a:endParaRPr>
          </a:p>
          <a:p>
            <a:pPr lvl="2"/>
            <a:endParaRPr lang="en-US" sz="1800" dirty="0">
              <a:solidFill>
                <a:schemeClr val="tx1">
                  <a:lumMod val="65000"/>
                  <a:lumOff val="35000"/>
                </a:schemeClr>
              </a:solidFill>
            </a:endParaRPr>
          </a:p>
          <a:p>
            <a:pPr marL="285750" indent="-285750">
              <a:buFont typeface="Arial" panose="020B0604020202020204" pitchFamily="34" charset="0"/>
              <a:buChar char="•"/>
            </a:pPr>
            <a:endParaRPr lang="en-US" sz="2000" dirty="0"/>
          </a:p>
        </p:txBody>
      </p:sp>
      <p:sp>
        <p:nvSpPr>
          <p:cNvPr id="9" name="Content Placeholder 8"/>
          <p:cNvSpPr>
            <a:spLocks noGrp="1"/>
          </p:cNvSpPr>
          <p:nvPr>
            <p:ph type="body" sz="quarter" idx="15"/>
          </p:nvPr>
        </p:nvSpPr>
        <p:spPr>
          <a:xfrm>
            <a:off x="1809751" y="1295401"/>
            <a:ext cx="8801100" cy="4972050"/>
          </a:xfrm>
        </p:spPr>
        <p:txBody>
          <a:bodyPr anchor="ctr">
            <a:noAutofit/>
          </a:bodyPr>
          <a:lstStyle/>
          <a:p>
            <a:pPr marL="0" indent="0">
              <a:buNone/>
            </a:pPr>
            <a:r>
              <a:rPr lang="en-US" sz="2300" b="1" dirty="0"/>
              <a:t>UNION PROPOSAL ______</a:t>
            </a:r>
            <a:endParaRPr lang="en-US" sz="2300" dirty="0"/>
          </a:p>
          <a:p>
            <a:pPr marL="0" indent="0">
              <a:buNone/>
            </a:pPr>
            <a:r>
              <a:rPr lang="en-US" sz="2300" dirty="0"/>
              <a:t>Employees will only be assessed on the DoD core values or organizational values to the extent applicable to the assessment of a performance element.</a:t>
            </a:r>
          </a:p>
          <a:p>
            <a:pPr marL="0" indent="0">
              <a:buNone/>
            </a:pPr>
            <a:r>
              <a:rPr lang="en-US" sz="2300" b="1" dirty="0"/>
              <a:t> </a:t>
            </a:r>
            <a:endParaRPr lang="en-US" sz="2300" dirty="0"/>
          </a:p>
          <a:p>
            <a:pPr marL="0" indent="0">
              <a:buNone/>
            </a:pPr>
            <a:r>
              <a:rPr lang="en-US" sz="2300" b="1" dirty="0"/>
              <a:t> </a:t>
            </a:r>
            <a:endParaRPr lang="en-US" sz="2300" dirty="0"/>
          </a:p>
          <a:p>
            <a:pPr marL="0" indent="0">
              <a:buNone/>
            </a:pPr>
            <a:r>
              <a:rPr lang="en-US" sz="2300" b="1" dirty="0"/>
              <a:t>UNION PROPOSAL ______</a:t>
            </a:r>
            <a:endParaRPr lang="en-US" sz="2300" dirty="0"/>
          </a:p>
          <a:p>
            <a:pPr marL="0" indent="0">
              <a:buNone/>
            </a:pPr>
            <a:r>
              <a:rPr lang="en-US" sz="2300" dirty="0"/>
              <a:t>How these core values are met, and how an employee can exceed the element will be included as part of the performance element.</a:t>
            </a:r>
          </a:p>
        </p:txBody>
      </p:sp>
      <p:sp>
        <p:nvSpPr>
          <p:cNvPr id="2" name="Title 1"/>
          <p:cNvSpPr>
            <a:spLocks noGrp="1"/>
          </p:cNvSpPr>
          <p:nvPr>
            <p:ph type="title" idx="4294967295"/>
          </p:nvPr>
        </p:nvSpPr>
        <p:spPr>
          <a:xfrm>
            <a:off x="0" y="284163"/>
            <a:ext cx="11353800" cy="692150"/>
          </a:xfrm>
        </p:spPr>
        <p:txBody>
          <a:bodyPr>
            <a:noAutofit/>
          </a:bodyP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Bargaining Guidance</a:t>
            </a:r>
          </a:p>
        </p:txBody>
      </p:sp>
      <p:sp>
        <p:nvSpPr>
          <p:cNvPr id="6" name="Content Placeholder 2"/>
          <p:cNvSpPr txBox="1">
            <a:spLocks/>
          </p:cNvSpPr>
          <p:nvPr/>
        </p:nvSpPr>
        <p:spPr>
          <a:xfrm>
            <a:off x="6735146" y="4416491"/>
            <a:ext cx="4618654" cy="1735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987462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6E57F36-6D23-4C39-A2C3-D58391D75D5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6" name="Text Placeholder 15"/>
          <p:cNvSpPr>
            <a:spLocks noGrp="1"/>
          </p:cNvSpPr>
          <p:nvPr>
            <p:ph type="body" sz="quarter" idx="13"/>
          </p:nvPr>
        </p:nvSpPr>
        <p:spPr/>
        <p:txBody>
          <a:bodyPr>
            <a:normAutofit/>
          </a:bodyPr>
          <a:lstStyle/>
          <a:p>
            <a:pPr lvl="1">
              <a:spcAft>
                <a:spcPts val="800"/>
              </a:spcAft>
            </a:pPr>
            <a:endParaRPr lang="en-US" sz="2000" dirty="0">
              <a:solidFill>
                <a:schemeClr val="tx1">
                  <a:lumMod val="65000"/>
                  <a:lumOff val="35000"/>
                </a:schemeClr>
              </a:solidFill>
            </a:endParaRPr>
          </a:p>
          <a:p>
            <a:pPr marL="685800" lvl="1" indent="-228600">
              <a:buFont typeface="Arial" panose="020B0604020202020204" pitchFamily="34" charset="0"/>
              <a:buChar char="•"/>
            </a:pPr>
            <a:endParaRPr lang="en-US" sz="1800" dirty="0">
              <a:solidFill>
                <a:schemeClr val="tx1">
                  <a:lumMod val="65000"/>
                  <a:lumOff val="35000"/>
                </a:schemeClr>
              </a:solidFill>
            </a:endParaRPr>
          </a:p>
          <a:p>
            <a:pPr marL="685800" lvl="1" indent="-228600">
              <a:buFont typeface="Arial" panose="020B0604020202020204" pitchFamily="34" charset="0"/>
              <a:buChar char="•"/>
            </a:pPr>
            <a:endParaRPr lang="en-US" sz="2000" dirty="0">
              <a:solidFill>
                <a:schemeClr val="tx1">
                  <a:lumMod val="65000"/>
                  <a:lumOff val="35000"/>
                </a:schemeClr>
              </a:solidFill>
            </a:endParaRPr>
          </a:p>
          <a:p>
            <a:pPr marL="1143000" lvl="2" indent="-228600">
              <a:buFont typeface="Arial" panose="020B0604020202020204" pitchFamily="34" charset="0"/>
              <a:buChar char="•"/>
            </a:pPr>
            <a:endParaRPr lang="en-US" sz="1800" dirty="0">
              <a:solidFill>
                <a:schemeClr val="tx1">
                  <a:lumMod val="65000"/>
                  <a:lumOff val="35000"/>
                </a:schemeClr>
              </a:solidFill>
            </a:endParaRPr>
          </a:p>
          <a:p>
            <a:pPr lvl="2"/>
            <a:endParaRPr lang="en-US" sz="1800" dirty="0">
              <a:solidFill>
                <a:schemeClr val="tx1">
                  <a:lumMod val="65000"/>
                  <a:lumOff val="35000"/>
                </a:schemeClr>
              </a:solidFill>
            </a:endParaRPr>
          </a:p>
          <a:p>
            <a:pPr marL="285750" indent="-285750">
              <a:buFont typeface="Arial" panose="020B0604020202020204" pitchFamily="34" charset="0"/>
              <a:buChar char="•"/>
            </a:pPr>
            <a:endParaRPr lang="en-US" sz="2000" dirty="0"/>
          </a:p>
        </p:txBody>
      </p:sp>
      <p:sp>
        <p:nvSpPr>
          <p:cNvPr id="9" name="Content Placeholder 8"/>
          <p:cNvSpPr>
            <a:spLocks noGrp="1"/>
          </p:cNvSpPr>
          <p:nvPr>
            <p:ph type="body" sz="quarter" idx="15"/>
          </p:nvPr>
        </p:nvSpPr>
        <p:spPr>
          <a:xfrm>
            <a:off x="6390215" y="1437395"/>
            <a:ext cx="5029200" cy="4972050"/>
          </a:xfrm>
        </p:spPr>
        <p:txBody>
          <a:bodyPr anchor="ctr">
            <a:noAutofit/>
          </a:bodyPr>
          <a:lstStyle/>
          <a:p>
            <a:pPr marL="0" indent="0">
              <a:buNone/>
            </a:pPr>
            <a:r>
              <a:rPr lang="en-US" sz="2300" b="1" dirty="0"/>
              <a:t>FSED NOTE:</a:t>
            </a:r>
            <a:r>
              <a:rPr lang="en-US" sz="2300" dirty="0"/>
              <a:t> Often position descriptions do not keep up with changes in the duties assigned to an employee.  The intent of this section is that critical elements be directly related to the employee’s position description, and that the position description itself must be determined to be a complete and accurate reflection of the duties assigned to that employee.  This is important as it will prevent employees from being rated on grade controlling duties that they may not be getting credit for in their position descriptions. </a:t>
            </a:r>
          </a:p>
        </p:txBody>
      </p:sp>
      <p:sp>
        <p:nvSpPr>
          <p:cNvPr id="2" name="Title 1"/>
          <p:cNvSpPr>
            <a:spLocks noGrp="1"/>
          </p:cNvSpPr>
          <p:nvPr>
            <p:ph type="title" idx="4294967295"/>
          </p:nvPr>
        </p:nvSpPr>
        <p:spPr>
          <a:xfrm>
            <a:off x="0" y="284163"/>
            <a:ext cx="11353800" cy="692150"/>
          </a:xfrm>
        </p:spPr>
        <p:txBody>
          <a:bodyPr>
            <a:noAutofit/>
          </a:bodyP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Bargaining Guidance</a:t>
            </a:r>
          </a:p>
        </p:txBody>
      </p:sp>
      <p:sp>
        <p:nvSpPr>
          <p:cNvPr id="6" name="Content Placeholder 2"/>
          <p:cNvSpPr txBox="1">
            <a:spLocks/>
          </p:cNvSpPr>
          <p:nvPr/>
        </p:nvSpPr>
        <p:spPr>
          <a:xfrm>
            <a:off x="6735146" y="4416491"/>
            <a:ext cx="4618654" cy="1735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8"/>
          <p:cNvSpPr txBox="1">
            <a:spLocks/>
          </p:cNvSpPr>
          <p:nvPr/>
        </p:nvSpPr>
        <p:spPr>
          <a:xfrm>
            <a:off x="528089" y="1437395"/>
            <a:ext cx="5361796" cy="497205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300" b="1" i="0" u="none" strike="noStrike" kern="1200" cap="none" spc="0" normalizeH="0" baseline="0" noProof="0" dirty="0">
                <a:ln>
                  <a:noFill/>
                </a:ln>
                <a:solidFill>
                  <a:schemeClr val="tx1"/>
                </a:solidFill>
                <a:effectLst/>
                <a:uLnTx/>
                <a:uFillTx/>
                <a:latin typeface="+mn-lt"/>
                <a:ea typeface="+mn-ea"/>
                <a:cs typeface="+mn-cs"/>
              </a:rPr>
              <a:t>UNION PROPOSAL ______</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300" b="0" i="0" u="none" strike="noStrike" kern="1200" cap="none" spc="0" normalizeH="0" baseline="0" noProof="0" dirty="0">
                <a:ln>
                  <a:noFill/>
                </a:ln>
                <a:solidFill>
                  <a:schemeClr val="tx1"/>
                </a:solidFill>
                <a:effectLst/>
                <a:uLnTx/>
                <a:uFillTx/>
                <a:latin typeface="+mn-lt"/>
                <a:ea typeface="+mn-ea"/>
                <a:cs typeface="+mn-cs"/>
              </a:rPr>
              <a:t>All critical elements to be used for performance appraisals will be directly related to the employee’s assigned Position Description, that the supervisor or other appropriate management official has reviewed, determined to be complete and accurate for the duties assigned to the employee, and communicated to the employee at the beginning of the rating period or whenever elements or expectations change during the rating period.</a:t>
            </a:r>
          </a:p>
        </p:txBody>
      </p:sp>
    </p:spTree>
    <p:extLst>
      <p:ext uri="{BB962C8B-B14F-4D97-AF65-F5344CB8AC3E}">
        <p14:creationId xmlns:p14="http://schemas.microsoft.com/office/powerpoint/2010/main" val="1168837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6E57F36-6D23-4C39-A2C3-D58391D75D53}" type="slidenum">
              <a:rPr lang="en-US" smtClean="0"/>
              <a:t>35</a:t>
            </a:fld>
            <a:endParaRPr lang="en-US" dirty="0"/>
          </a:p>
        </p:txBody>
      </p:sp>
      <p:sp>
        <p:nvSpPr>
          <p:cNvPr id="16" name="Text Placeholder 15"/>
          <p:cNvSpPr>
            <a:spLocks noGrp="1"/>
          </p:cNvSpPr>
          <p:nvPr>
            <p:ph type="body" sz="quarter" idx="13"/>
          </p:nvPr>
        </p:nvSpPr>
        <p:spPr/>
        <p:txBody>
          <a:bodyPr>
            <a:normAutofit/>
          </a:bodyPr>
          <a:lstStyle/>
          <a:p>
            <a:pPr lvl="1">
              <a:spcAft>
                <a:spcPts val="800"/>
              </a:spcAft>
            </a:pPr>
            <a:endParaRPr lang="en-US" sz="2000" dirty="0">
              <a:solidFill>
                <a:schemeClr val="tx1">
                  <a:lumMod val="65000"/>
                  <a:lumOff val="35000"/>
                </a:schemeClr>
              </a:solidFill>
            </a:endParaRPr>
          </a:p>
          <a:p>
            <a:pPr marL="685800" lvl="1" indent="-228600">
              <a:buFont typeface="Arial" panose="020B0604020202020204" pitchFamily="34" charset="0"/>
              <a:buChar char="•"/>
            </a:pPr>
            <a:endParaRPr lang="en-US" sz="1800" dirty="0">
              <a:solidFill>
                <a:schemeClr val="tx1">
                  <a:lumMod val="65000"/>
                  <a:lumOff val="35000"/>
                </a:schemeClr>
              </a:solidFill>
            </a:endParaRPr>
          </a:p>
          <a:p>
            <a:pPr marL="685800" lvl="1" indent="-228600">
              <a:buFont typeface="Arial" panose="020B0604020202020204" pitchFamily="34" charset="0"/>
              <a:buChar char="•"/>
            </a:pPr>
            <a:endParaRPr lang="en-US" sz="2000" dirty="0">
              <a:solidFill>
                <a:schemeClr val="tx1">
                  <a:lumMod val="65000"/>
                  <a:lumOff val="35000"/>
                </a:schemeClr>
              </a:solidFill>
            </a:endParaRPr>
          </a:p>
          <a:p>
            <a:pPr marL="1143000" lvl="2" indent="-228600">
              <a:buFont typeface="Arial" panose="020B0604020202020204" pitchFamily="34" charset="0"/>
              <a:buChar char="•"/>
            </a:pPr>
            <a:endParaRPr lang="en-US" sz="1800" dirty="0">
              <a:solidFill>
                <a:schemeClr val="tx1">
                  <a:lumMod val="65000"/>
                  <a:lumOff val="35000"/>
                </a:schemeClr>
              </a:solidFill>
            </a:endParaRPr>
          </a:p>
          <a:p>
            <a:pPr lvl="2"/>
            <a:endParaRPr lang="en-US" sz="1800" dirty="0">
              <a:solidFill>
                <a:schemeClr val="tx1">
                  <a:lumMod val="65000"/>
                  <a:lumOff val="35000"/>
                </a:schemeClr>
              </a:solidFill>
            </a:endParaRPr>
          </a:p>
          <a:p>
            <a:pPr marL="285750" indent="-285750">
              <a:buFont typeface="Arial" panose="020B0604020202020204" pitchFamily="34" charset="0"/>
              <a:buChar char="•"/>
            </a:pPr>
            <a:endParaRPr lang="en-US" sz="1900" b="1" i="1" dirty="0">
              <a:solidFill>
                <a:srgbClr val="006600"/>
              </a:solidFill>
            </a:endParaRPr>
          </a:p>
        </p:txBody>
      </p:sp>
      <p:sp>
        <p:nvSpPr>
          <p:cNvPr id="9" name="Content Placeholder 8"/>
          <p:cNvSpPr>
            <a:spLocks noGrp="1"/>
          </p:cNvSpPr>
          <p:nvPr>
            <p:ph type="body" sz="quarter" idx="15"/>
          </p:nvPr>
        </p:nvSpPr>
        <p:spPr>
          <a:xfrm>
            <a:off x="528089" y="1295401"/>
            <a:ext cx="5029200" cy="4972050"/>
          </a:xfrm>
        </p:spPr>
        <p:txBody>
          <a:bodyPr anchor="ctr">
            <a:noAutofit/>
          </a:bodyPr>
          <a:lstStyle/>
          <a:p>
            <a:pPr marL="0" indent="0">
              <a:spcAft>
                <a:spcPts val="400"/>
              </a:spcAft>
              <a:buNone/>
            </a:pPr>
            <a:r>
              <a:rPr lang="en-US" sz="2200" b="1" dirty="0"/>
              <a:t>UNION PROPOSAL _____</a:t>
            </a:r>
          </a:p>
          <a:p>
            <a:pPr marL="0" indent="0">
              <a:buNone/>
            </a:pPr>
            <a:r>
              <a:rPr lang="en-US" sz="2200" dirty="0"/>
              <a:t>To the maximum extent feasible, the critical elements will be consistent for standard or like positions. Variations from these critical elements will be based on real differences in the job.  </a:t>
            </a:r>
          </a:p>
        </p:txBody>
      </p:sp>
      <p:sp>
        <p:nvSpPr>
          <p:cNvPr id="2" name="Title 1"/>
          <p:cNvSpPr>
            <a:spLocks noGrp="1"/>
          </p:cNvSpPr>
          <p:nvPr>
            <p:ph type="title" idx="4294967295"/>
          </p:nvPr>
        </p:nvSpPr>
        <p:spPr>
          <a:xfrm>
            <a:off x="0" y="284163"/>
            <a:ext cx="11353800" cy="692150"/>
          </a:xfrm>
        </p:spPr>
        <p:txBody>
          <a:bodyPr>
            <a:noAutofit/>
          </a:bodyP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Bargaining Guidance</a:t>
            </a:r>
          </a:p>
        </p:txBody>
      </p:sp>
      <p:sp>
        <p:nvSpPr>
          <p:cNvPr id="6" name="Content Placeholder 2"/>
          <p:cNvSpPr txBox="1">
            <a:spLocks/>
          </p:cNvSpPr>
          <p:nvPr/>
        </p:nvSpPr>
        <p:spPr>
          <a:xfrm>
            <a:off x="6735146" y="4416491"/>
            <a:ext cx="4618654" cy="1735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11" name="Content Placeholder 8"/>
          <p:cNvSpPr txBox="1">
            <a:spLocks/>
          </p:cNvSpPr>
          <p:nvPr/>
        </p:nvSpPr>
        <p:spPr>
          <a:xfrm>
            <a:off x="5897880" y="1295401"/>
            <a:ext cx="5732833" cy="542607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400"/>
              </a:spcAft>
              <a:buNone/>
            </a:pPr>
            <a:r>
              <a:rPr lang="en-US" sz="2200" b="1" i="1" dirty="0">
                <a:solidFill>
                  <a:srgbClr val="006600"/>
                </a:solidFill>
              </a:rPr>
              <a:t>INFORMATION TO SUPPORT PROPOSAL</a:t>
            </a:r>
          </a:p>
          <a:p>
            <a:pPr marL="0" indent="0">
              <a:buNone/>
            </a:pPr>
            <a:r>
              <a:rPr lang="en-US" sz="2200" i="1" dirty="0">
                <a:solidFill>
                  <a:srgbClr val="006600"/>
                </a:solidFill>
              </a:rPr>
              <a:t>This was considered to be a </a:t>
            </a:r>
            <a:r>
              <a:rPr lang="en-US" sz="2200" i="1" dirty="0" err="1">
                <a:solidFill>
                  <a:srgbClr val="006600"/>
                </a:solidFill>
              </a:rPr>
              <a:t>nonquantitative</a:t>
            </a:r>
            <a:r>
              <a:rPr lang="en-US" sz="2200" i="1" dirty="0">
                <a:solidFill>
                  <a:srgbClr val="006600"/>
                </a:solidFill>
              </a:rPr>
              <a:t> standard and, therefore, a mandatory subject of bargaining.  See </a:t>
            </a:r>
            <a:r>
              <a:rPr lang="en-US" sz="2200" i="1" u="sng" dirty="0">
                <a:solidFill>
                  <a:srgbClr val="006600"/>
                </a:solidFill>
              </a:rPr>
              <a:t>NTEU and Customs Service</a:t>
            </a:r>
            <a:r>
              <a:rPr lang="en-US" sz="2200" i="1" dirty="0">
                <a:solidFill>
                  <a:srgbClr val="006600"/>
                </a:solidFill>
              </a:rPr>
              <a:t>, 46 FLRA 696, 741-742 (1992).</a:t>
            </a:r>
          </a:p>
          <a:p>
            <a:pPr marL="0" indent="0">
              <a:buNone/>
            </a:pPr>
            <a:r>
              <a:rPr lang="en-US" sz="2200" i="1" dirty="0">
                <a:solidFill>
                  <a:srgbClr val="006600"/>
                </a:solidFill>
              </a:rPr>
              <a:t> </a:t>
            </a:r>
          </a:p>
          <a:p>
            <a:pPr marL="0" indent="0">
              <a:buNone/>
            </a:pPr>
            <a:r>
              <a:rPr lang="en-US" sz="2200" i="1" dirty="0">
                <a:solidFill>
                  <a:srgbClr val="006600"/>
                </a:solidFill>
              </a:rPr>
              <a:t>Proposals that employees only be evaluated on duties contained in their position description are mandatory subjects of bargaining.  See 11 FLRA 68 (1983) and 46 FLRA 696 (1992).</a:t>
            </a:r>
          </a:p>
          <a:p>
            <a:pPr marL="0" indent="0">
              <a:buNone/>
            </a:pPr>
            <a:r>
              <a:rPr lang="en-US" sz="2200" dirty="0">
                <a:solidFill>
                  <a:srgbClr val="006600"/>
                </a:solidFill>
              </a:rPr>
              <a:t> </a:t>
            </a:r>
          </a:p>
          <a:p>
            <a:pPr marL="0" indent="0">
              <a:buNone/>
            </a:pPr>
            <a:r>
              <a:rPr lang="en-US" sz="2200" b="1" u="sng" dirty="0">
                <a:solidFill>
                  <a:srgbClr val="006600"/>
                </a:solidFill>
              </a:rPr>
              <a:t>The USD(P&amp;R) must approve DoD-wide performance elements for groups of employees, as needed</a:t>
            </a:r>
            <a:r>
              <a:rPr lang="en-US" sz="2200" dirty="0">
                <a:solidFill>
                  <a:srgbClr val="006600"/>
                </a:solidFill>
              </a:rPr>
              <a:t>.  </a:t>
            </a:r>
          </a:p>
        </p:txBody>
      </p:sp>
    </p:spTree>
    <p:extLst>
      <p:ext uri="{BB962C8B-B14F-4D97-AF65-F5344CB8AC3E}">
        <p14:creationId xmlns:p14="http://schemas.microsoft.com/office/powerpoint/2010/main" val="35548872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6E57F36-6D23-4C39-A2C3-D58391D75D53}" type="slidenum">
              <a:rPr lang="en-US" smtClean="0"/>
              <a:t>36</a:t>
            </a:fld>
            <a:endParaRPr lang="en-US"/>
          </a:p>
        </p:txBody>
      </p:sp>
      <p:sp>
        <p:nvSpPr>
          <p:cNvPr id="16" name="Text Placeholder 15"/>
          <p:cNvSpPr>
            <a:spLocks noGrp="1"/>
          </p:cNvSpPr>
          <p:nvPr>
            <p:ph type="body" sz="quarter" idx="13"/>
          </p:nvPr>
        </p:nvSpPr>
        <p:spPr/>
        <p:txBody>
          <a:bodyPr>
            <a:normAutofit/>
          </a:bodyPr>
          <a:lstStyle/>
          <a:p>
            <a:pPr lvl="1">
              <a:spcAft>
                <a:spcPts val="800"/>
              </a:spcAft>
            </a:pPr>
            <a:endParaRPr lang="en-US" sz="2000" dirty="0">
              <a:solidFill>
                <a:schemeClr val="tx1">
                  <a:lumMod val="65000"/>
                  <a:lumOff val="35000"/>
                </a:schemeClr>
              </a:solidFill>
            </a:endParaRPr>
          </a:p>
          <a:p>
            <a:pPr marL="685800" lvl="1" indent="-228600">
              <a:buFont typeface="Arial" panose="020B0604020202020204" pitchFamily="34" charset="0"/>
              <a:buChar char="•"/>
            </a:pPr>
            <a:endParaRPr lang="en-US" sz="1800" dirty="0">
              <a:solidFill>
                <a:schemeClr val="tx1">
                  <a:lumMod val="65000"/>
                  <a:lumOff val="35000"/>
                </a:schemeClr>
              </a:solidFill>
            </a:endParaRPr>
          </a:p>
          <a:p>
            <a:pPr marL="685800" lvl="1" indent="-228600">
              <a:buFont typeface="Arial" panose="020B0604020202020204" pitchFamily="34" charset="0"/>
              <a:buChar char="•"/>
            </a:pPr>
            <a:endParaRPr lang="en-US" sz="2000" dirty="0">
              <a:solidFill>
                <a:schemeClr val="tx1">
                  <a:lumMod val="65000"/>
                  <a:lumOff val="35000"/>
                </a:schemeClr>
              </a:solidFill>
            </a:endParaRPr>
          </a:p>
          <a:p>
            <a:pPr marL="1143000" lvl="2" indent="-228600">
              <a:buFont typeface="Arial" panose="020B0604020202020204" pitchFamily="34" charset="0"/>
              <a:buChar char="•"/>
            </a:pPr>
            <a:endParaRPr lang="en-US" sz="1800" dirty="0">
              <a:solidFill>
                <a:schemeClr val="tx1">
                  <a:lumMod val="65000"/>
                  <a:lumOff val="35000"/>
                </a:schemeClr>
              </a:solidFill>
            </a:endParaRPr>
          </a:p>
          <a:p>
            <a:pPr lvl="2"/>
            <a:endParaRPr lang="en-US" sz="1800" dirty="0">
              <a:solidFill>
                <a:schemeClr val="tx1">
                  <a:lumMod val="65000"/>
                  <a:lumOff val="35000"/>
                </a:schemeClr>
              </a:solidFill>
            </a:endParaRPr>
          </a:p>
          <a:p>
            <a:pPr marL="285750" indent="-285750">
              <a:buFont typeface="Arial" panose="020B0604020202020204" pitchFamily="34" charset="0"/>
              <a:buChar char="•"/>
            </a:pPr>
            <a:endParaRPr lang="en-US" sz="2000" dirty="0"/>
          </a:p>
        </p:txBody>
      </p:sp>
      <p:sp>
        <p:nvSpPr>
          <p:cNvPr id="9" name="Content Placeholder 8"/>
          <p:cNvSpPr>
            <a:spLocks noGrp="1"/>
          </p:cNvSpPr>
          <p:nvPr>
            <p:ph type="body" sz="quarter" idx="15"/>
          </p:nvPr>
        </p:nvSpPr>
        <p:spPr>
          <a:xfrm>
            <a:off x="207311" y="1295401"/>
            <a:ext cx="5937285" cy="5426074"/>
          </a:xfrm>
        </p:spPr>
        <p:txBody>
          <a:bodyPr anchor="ctr">
            <a:noAutofit/>
          </a:bodyPr>
          <a:lstStyle/>
          <a:p>
            <a:pPr marL="0" indent="0">
              <a:buNone/>
            </a:pPr>
            <a:r>
              <a:rPr lang="en-US" sz="2200" dirty="0" err="1">
                <a:solidFill>
                  <a:srgbClr val="2F5597"/>
                </a:solidFill>
              </a:rPr>
              <a:t>DoDI</a:t>
            </a:r>
            <a:r>
              <a:rPr lang="en-US" sz="2200" dirty="0">
                <a:solidFill>
                  <a:srgbClr val="2F5597"/>
                </a:solidFill>
              </a:rPr>
              <a:t> 1400.25 Volume 431, Section 3.3, PLANNING PERFORMANCE:</a:t>
            </a:r>
          </a:p>
          <a:p>
            <a:pPr marL="0" indent="0">
              <a:spcBef>
                <a:spcPts val="400"/>
              </a:spcBef>
              <a:buNone/>
            </a:pPr>
            <a:r>
              <a:rPr lang="en-US" sz="2200" b="1" dirty="0">
                <a:solidFill>
                  <a:srgbClr val="2F5597"/>
                </a:solidFill>
              </a:rPr>
              <a:t>c. Performance Standards.</a:t>
            </a:r>
            <a:r>
              <a:rPr lang="en-US" sz="2200" dirty="0">
                <a:solidFill>
                  <a:srgbClr val="2F5597"/>
                </a:solidFill>
              </a:rPr>
              <a:t> Performance standards describe how the requirements and expectations provided in the performance elements are to be evaluated. Performance standards must be provided for each performance element in the performance plan and must be written at the "Fully Successful" level. The standards should include specific, measureable, achievable, relevant, and timely (SMART) criteria, which provide the framework for developing effective results and expectations. </a:t>
            </a:r>
          </a:p>
        </p:txBody>
      </p:sp>
      <p:sp>
        <p:nvSpPr>
          <p:cNvPr id="2" name="Title 1"/>
          <p:cNvSpPr>
            <a:spLocks noGrp="1"/>
          </p:cNvSpPr>
          <p:nvPr>
            <p:ph type="title" idx="4294967295"/>
          </p:nvPr>
        </p:nvSpPr>
        <p:spPr>
          <a:xfrm>
            <a:off x="0" y="284163"/>
            <a:ext cx="11353800" cy="692150"/>
          </a:xfrm>
        </p:spPr>
        <p:txBody>
          <a:bodyPr>
            <a:noAutofit/>
          </a:bodyP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Bargaining Guidance</a:t>
            </a:r>
          </a:p>
        </p:txBody>
      </p:sp>
      <p:sp>
        <p:nvSpPr>
          <p:cNvPr id="6" name="Content Placeholder 2"/>
          <p:cNvSpPr txBox="1">
            <a:spLocks/>
          </p:cNvSpPr>
          <p:nvPr/>
        </p:nvSpPr>
        <p:spPr>
          <a:xfrm>
            <a:off x="6735146" y="4416491"/>
            <a:ext cx="4618654" cy="1735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11" name="Content Placeholder 8"/>
          <p:cNvSpPr txBox="1">
            <a:spLocks/>
          </p:cNvSpPr>
          <p:nvPr/>
        </p:nvSpPr>
        <p:spPr>
          <a:xfrm>
            <a:off x="6723421" y="1219835"/>
            <a:ext cx="5220929" cy="550164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200" b="1" dirty="0"/>
              <a:t>FSED NOTE:  The </a:t>
            </a:r>
            <a:r>
              <a:rPr lang="en-US" sz="2200" b="1" dirty="0" err="1"/>
              <a:t>DoDI</a:t>
            </a:r>
            <a:r>
              <a:rPr lang="en-US" sz="2200" b="1" dirty="0"/>
              <a:t> leaves discretion to the components to determine the processes and procedures in applying SMART goals to performance standards, AFGE believes that these are critical in helping employees perform successfully and be given credit and protected in the appraisal process.  The Federal Labor Relations Authority has consistently ruled that the content of performance elements and standards is nonnegotiable. However, union proposals concerning the procedures for establishing performance plans as well as arrangements for employees potentially impacted by an agency's establishment of performance elements and standards may be within the duty to bargain.</a:t>
            </a:r>
            <a:endParaRPr lang="en-US" sz="2200" dirty="0"/>
          </a:p>
        </p:txBody>
      </p:sp>
    </p:spTree>
    <p:extLst>
      <p:ext uri="{BB962C8B-B14F-4D97-AF65-F5344CB8AC3E}">
        <p14:creationId xmlns:p14="http://schemas.microsoft.com/office/powerpoint/2010/main" val="703669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6E57F36-6D23-4C39-A2C3-D58391D75D53}" type="slidenum">
              <a:rPr lang="en-US" smtClean="0"/>
              <a:t>37</a:t>
            </a:fld>
            <a:endParaRPr lang="en-US" dirty="0"/>
          </a:p>
        </p:txBody>
      </p:sp>
      <p:sp>
        <p:nvSpPr>
          <p:cNvPr id="16" name="Text Placeholder 15"/>
          <p:cNvSpPr>
            <a:spLocks noGrp="1"/>
          </p:cNvSpPr>
          <p:nvPr>
            <p:ph type="body" sz="quarter" idx="13"/>
          </p:nvPr>
        </p:nvSpPr>
        <p:spPr>
          <a:xfrm>
            <a:off x="89939" y="1295401"/>
            <a:ext cx="5029200" cy="4972050"/>
          </a:xfrm>
        </p:spPr>
        <p:txBody>
          <a:bodyPr>
            <a:normAutofit/>
          </a:bodyPr>
          <a:lstStyle/>
          <a:p>
            <a:pPr lvl="1">
              <a:spcAft>
                <a:spcPts val="800"/>
              </a:spcAft>
            </a:pPr>
            <a:endParaRPr lang="en-US" sz="2000" dirty="0">
              <a:solidFill>
                <a:schemeClr val="tx1">
                  <a:lumMod val="65000"/>
                  <a:lumOff val="35000"/>
                </a:schemeClr>
              </a:solidFill>
            </a:endParaRPr>
          </a:p>
          <a:p>
            <a:pPr marL="685800" lvl="1" indent="-228600">
              <a:buFont typeface="Arial" panose="020B0604020202020204" pitchFamily="34" charset="0"/>
              <a:buChar char="•"/>
            </a:pPr>
            <a:endParaRPr lang="en-US" sz="1800" dirty="0">
              <a:solidFill>
                <a:schemeClr val="tx1">
                  <a:lumMod val="65000"/>
                  <a:lumOff val="35000"/>
                </a:schemeClr>
              </a:solidFill>
            </a:endParaRPr>
          </a:p>
          <a:p>
            <a:pPr marL="685800" lvl="1" indent="-228600">
              <a:buFont typeface="Arial" panose="020B0604020202020204" pitchFamily="34" charset="0"/>
              <a:buChar char="•"/>
            </a:pPr>
            <a:endParaRPr lang="en-US" sz="2000" dirty="0">
              <a:solidFill>
                <a:schemeClr val="tx1">
                  <a:lumMod val="65000"/>
                  <a:lumOff val="35000"/>
                </a:schemeClr>
              </a:solidFill>
            </a:endParaRPr>
          </a:p>
          <a:p>
            <a:pPr marL="1143000" lvl="2" indent="-228600">
              <a:buFont typeface="Arial" panose="020B0604020202020204" pitchFamily="34" charset="0"/>
              <a:buChar char="•"/>
            </a:pPr>
            <a:endParaRPr lang="en-US" sz="1800" dirty="0">
              <a:solidFill>
                <a:schemeClr val="tx1">
                  <a:lumMod val="65000"/>
                  <a:lumOff val="35000"/>
                </a:schemeClr>
              </a:solidFill>
            </a:endParaRPr>
          </a:p>
          <a:p>
            <a:pPr lvl="2"/>
            <a:endParaRPr lang="en-US" sz="1800" dirty="0">
              <a:solidFill>
                <a:schemeClr val="tx1">
                  <a:lumMod val="65000"/>
                  <a:lumOff val="35000"/>
                </a:schemeClr>
              </a:solidFill>
            </a:endParaRPr>
          </a:p>
          <a:p>
            <a:pPr marL="285750" indent="-285750">
              <a:buFont typeface="Arial" panose="020B0604020202020204" pitchFamily="34" charset="0"/>
              <a:buChar char="•"/>
            </a:pPr>
            <a:endParaRPr lang="en-US" sz="1900" b="1" i="1" dirty="0">
              <a:solidFill>
                <a:srgbClr val="006600"/>
              </a:solidFill>
            </a:endParaRPr>
          </a:p>
        </p:txBody>
      </p:sp>
      <p:sp>
        <p:nvSpPr>
          <p:cNvPr id="9" name="Content Placeholder 8"/>
          <p:cNvSpPr>
            <a:spLocks noGrp="1"/>
          </p:cNvSpPr>
          <p:nvPr>
            <p:ph type="body" sz="quarter" idx="15"/>
          </p:nvPr>
        </p:nvSpPr>
        <p:spPr>
          <a:xfrm>
            <a:off x="247773" y="1441451"/>
            <a:ext cx="4308987" cy="4972050"/>
          </a:xfrm>
        </p:spPr>
        <p:txBody>
          <a:bodyPr anchor="ctr">
            <a:noAutofit/>
          </a:bodyPr>
          <a:lstStyle/>
          <a:p>
            <a:pPr marL="0" indent="0">
              <a:spcAft>
                <a:spcPts val="400"/>
              </a:spcAft>
              <a:buNone/>
            </a:pPr>
            <a:r>
              <a:rPr lang="en-US" sz="2200" b="1" dirty="0"/>
              <a:t>UNION PROPOSAL _____</a:t>
            </a:r>
          </a:p>
          <a:p>
            <a:pPr marL="0" indent="0">
              <a:buNone/>
            </a:pPr>
            <a:r>
              <a:rPr lang="en-US" sz="2200" dirty="0"/>
              <a:t>To the maximum extent feasible, performance standards must be based on SMART criteria contained in </a:t>
            </a:r>
            <a:r>
              <a:rPr lang="en-US" sz="2200" dirty="0" err="1"/>
              <a:t>DoDI</a:t>
            </a:r>
            <a:r>
              <a:rPr lang="en-US" sz="2200" dirty="0"/>
              <a:t> 1400.25 Volume 431 dated 02/04/2016 and provide a clear means of assessing whether objectives have been met.</a:t>
            </a:r>
          </a:p>
          <a:p>
            <a:pPr marL="0" indent="0">
              <a:buNone/>
            </a:pPr>
            <a:endParaRPr lang="en-US" sz="2200" dirty="0"/>
          </a:p>
        </p:txBody>
      </p:sp>
      <p:sp>
        <p:nvSpPr>
          <p:cNvPr id="2" name="Title 1"/>
          <p:cNvSpPr>
            <a:spLocks noGrp="1"/>
          </p:cNvSpPr>
          <p:nvPr>
            <p:ph type="title" idx="4294967295"/>
          </p:nvPr>
        </p:nvSpPr>
        <p:spPr>
          <a:xfrm>
            <a:off x="0" y="284163"/>
            <a:ext cx="11353800" cy="692150"/>
          </a:xfrm>
        </p:spPr>
        <p:txBody>
          <a:bodyPr>
            <a:noAutofit/>
          </a:bodyP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Bargaining Guidance</a:t>
            </a:r>
          </a:p>
        </p:txBody>
      </p:sp>
      <p:sp>
        <p:nvSpPr>
          <p:cNvPr id="6" name="Content Placeholder 2"/>
          <p:cNvSpPr txBox="1">
            <a:spLocks/>
          </p:cNvSpPr>
          <p:nvPr/>
        </p:nvSpPr>
        <p:spPr>
          <a:xfrm>
            <a:off x="6735146" y="4416491"/>
            <a:ext cx="4618654" cy="1735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11" name="Content Placeholder 8"/>
          <p:cNvSpPr txBox="1">
            <a:spLocks/>
          </p:cNvSpPr>
          <p:nvPr/>
        </p:nvSpPr>
        <p:spPr>
          <a:xfrm>
            <a:off x="5189478" y="1192530"/>
            <a:ext cx="6715307" cy="557784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400"/>
              </a:spcAft>
              <a:buNone/>
            </a:pPr>
            <a:r>
              <a:rPr lang="en-US" sz="2000" b="1" i="1" dirty="0">
                <a:solidFill>
                  <a:srgbClr val="006600"/>
                </a:solidFill>
              </a:rPr>
              <a:t>INFORMATION TO SUPPORT PROPOSAL</a:t>
            </a:r>
          </a:p>
          <a:p>
            <a:pPr marL="0" indent="0">
              <a:buNone/>
            </a:pPr>
            <a:r>
              <a:rPr lang="en-US" sz="2000" i="1" dirty="0">
                <a:solidFill>
                  <a:srgbClr val="006600"/>
                </a:solidFill>
              </a:rPr>
              <a:t>A distinction must be made between a proposal that the standards be based on criteria that are objective, reasonable, and measurable, and a proposal that the standards </a:t>
            </a:r>
            <a:r>
              <a:rPr lang="en-US" sz="2000" i="1" u="sng" dirty="0">
                <a:solidFill>
                  <a:srgbClr val="006600"/>
                </a:solidFill>
              </a:rPr>
              <a:t>themselves</a:t>
            </a:r>
            <a:r>
              <a:rPr lang="en-US" sz="2000" i="1" dirty="0">
                <a:solidFill>
                  <a:srgbClr val="006600"/>
                </a:solidFill>
              </a:rPr>
              <a:t> have these qualities.  This difference may seem petty and semantic, but it matters for negotiability purposes.  Proposals that standards be ”objective” or “reasonable” or “measurable” were found to be outside the scope of bargaining because they directly interfere with management’s right to direct employees and assign work.</a:t>
            </a:r>
          </a:p>
          <a:p>
            <a:pPr marL="0" indent="0">
              <a:buNone/>
            </a:pPr>
            <a:r>
              <a:rPr lang="en-US" sz="2000" i="1" dirty="0">
                <a:solidFill>
                  <a:srgbClr val="006600"/>
                </a:solidFill>
              </a:rPr>
              <a:t>Because the establishment of performance standards does not by itself adversely affect employees, such proposals cannot be considered negotiable as “appropriate arrangements,” either. </a:t>
            </a:r>
          </a:p>
          <a:p>
            <a:pPr marL="0" indent="0">
              <a:buNone/>
            </a:pPr>
            <a:r>
              <a:rPr lang="en-US" sz="2000" i="1" dirty="0">
                <a:solidFill>
                  <a:srgbClr val="006600"/>
                </a:solidFill>
              </a:rPr>
              <a:t>Wording the proposal in the way that we do here would allow arbitrators to review the application of standards, which the Authority maintains is a mandatory subject of bargaining, as opposed to reviewing the standards themselves.</a:t>
            </a:r>
          </a:p>
        </p:txBody>
      </p:sp>
    </p:spTree>
    <p:extLst>
      <p:ext uri="{BB962C8B-B14F-4D97-AF65-F5344CB8AC3E}">
        <p14:creationId xmlns:p14="http://schemas.microsoft.com/office/powerpoint/2010/main" val="5244424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6E57F36-6D23-4C39-A2C3-D58391D75D53}" type="slidenum">
              <a:rPr lang="en-US" smtClean="0"/>
              <a:t>38</a:t>
            </a:fld>
            <a:endParaRPr lang="en-US" dirty="0"/>
          </a:p>
        </p:txBody>
      </p:sp>
      <p:sp>
        <p:nvSpPr>
          <p:cNvPr id="16" name="Text Placeholder 15"/>
          <p:cNvSpPr>
            <a:spLocks noGrp="1"/>
          </p:cNvSpPr>
          <p:nvPr>
            <p:ph type="body" sz="quarter" idx="13"/>
          </p:nvPr>
        </p:nvSpPr>
        <p:spPr/>
        <p:txBody>
          <a:bodyPr>
            <a:normAutofit/>
          </a:bodyPr>
          <a:lstStyle/>
          <a:p>
            <a:pPr lvl="1">
              <a:spcAft>
                <a:spcPts val="800"/>
              </a:spcAft>
            </a:pPr>
            <a:endParaRPr lang="en-US" sz="2000" dirty="0">
              <a:solidFill>
                <a:schemeClr val="tx1">
                  <a:lumMod val="65000"/>
                  <a:lumOff val="35000"/>
                </a:schemeClr>
              </a:solidFill>
            </a:endParaRPr>
          </a:p>
          <a:p>
            <a:pPr marL="685800" lvl="1" indent="-228600">
              <a:buFont typeface="Arial" panose="020B0604020202020204" pitchFamily="34" charset="0"/>
              <a:buChar char="•"/>
            </a:pPr>
            <a:endParaRPr lang="en-US" sz="1800" dirty="0">
              <a:solidFill>
                <a:schemeClr val="tx1">
                  <a:lumMod val="65000"/>
                  <a:lumOff val="35000"/>
                </a:schemeClr>
              </a:solidFill>
            </a:endParaRPr>
          </a:p>
          <a:p>
            <a:pPr marL="685800" lvl="1" indent="-228600">
              <a:buFont typeface="Arial" panose="020B0604020202020204" pitchFamily="34" charset="0"/>
              <a:buChar char="•"/>
            </a:pPr>
            <a:endParaRPr lang="en-US" sz="2000" dirty="0">
              <a:solidFill>
                <a:schemeClr val="tx1">
                  <a:lumMod val="65000"/>
                  <a:lumOff val="35000"/>
                </a:schemeClr>
              </a:solidFill>
            </a:endParaRPr>
          </a:p>
          <a:p>
            <a:pPr marL="1143000" lvl="2" indent="-228600">
              <a:buFont typeface="Arial" panose="020B0604020202020204" pitchFamily="34" charset="0"/>
              <a:buChar char="•"/>
            </a:pPr>
            <a:endParaRPr lang="en-US" sz="1800" dirty="0">
              <a:solidFill>
                <a:schemeClr val="tx1">
                  <a:lumMod val="65000"/>
                  <a:lumOff val="35000"/>
                </a:schemeClr>
              </a:solidFill>
            </a:endParaRPr>
          </a:p>
          <a:p>
            <a:pPr lvl="2"/>
            <a:endParaRPr lang="en-US" sz="1800" dirty="0">
              <a:solidFill>
                <a:schemeClr val="tx1">
                  <a:lumMod val="65000"/>
                  <a:lumOff val="35000"/>
                </a:schemeClr>
              </a:solidFill>
            </a:endParaRPr>
          </a:p>
          <a:p>
            <a:pPr marL="285750" indent="-285750">
              <a:buFont typeface="Arial" panose="020B0604020202020204" pitchFamily="34" charset="0"/>
              <a:buChar char="•"/>
            </a:pPr>
            <a:endParaRPr lang="en-US" sz="1900" b="1" i="1" dirty="0">
              <a:solidFill>
                <a:srgbClr val="006600"/>
              </a:solidFill>
            </a:endParaRPr>
          </a:p>
        </p:txBody>
      </p:sp>
      <p:sp>
        <p:nvSpPr>
          <p:cNvPr id="9" name="Content Placeholder 8"/>
          <p:cNvSpPr>
            <a:spLocks noGrp="1"/>
          </p:cNvSpPr>
          <p:nvPr>
            <p:ph type="body" sz="quarter" idx="15"/>
          </p:nvPr>
        </p:nvSpPr>
        <p:spPr>
          <a:xfrm>
            <a:off x="528089" y="1295401"/>
            <a:ext cx="5029200" cy="4972050"/>
          </a:xfrm>
        </p:spPr>
        <p:txBody>
          <a:bodyPr anchor="ctr">
            <a:noAutofit/>
          </a:bodyPr>
          <a:lstStyle/>
          <a:p>
            <a:pPr marL="0" indent="0">
              <a:spcAft>
                <a:spcPts val="400"/>
              </a:spcAft>
              <a:buNone/>
            </a:pPr>
            <a:r>
              <a:rPr lang="en-US" sz="2200" b="1" dirty="0"/>
              <a:t>UNION PROPOSAL _____</a:t>
            </a:r>
          </a:p>
          <a:p>
            <a:pPr marL="0" indent="0">
              <a:buNone/>
            </a:pPr>
            <a:r>
              <a:rPr lang="en-US" sz="2200" dirty="0"/>
              <a:t>Application of all performance standards shall be fair and equitable, and consistent with regulatory requirements. </a:t>
            </a:r>
          </a:p>
          <a:p>
            <a:endParaRPr lang="en-US" sz="2200" dirty="0"/>
          </a:p>
        </p:txBody>
      </p:sp>
      <p:sp>
        <p:nvSpPr>
          <p:cNvPr id="2" name="Title 1"/>
          <p:cNvSpPr>
            <a:spLocks noGrp="1"/>
          </p:cNvSpPr>
          <p:nvPr>
            <p:ph type="title" idx="4294967295"/>
          </p:nvPr>
        </p:nvSpPr>
        <p:spPr>
          <a:xfrm>
            <a:off x="0" y="284163"/>
            <a:ext cx="11353800" cy="692150"/>
          </a:xfrm>
        </p:spPr>
        <p:txBody>
          <a:bodyPr>
            <a:noAutofit/>
          </a:bodyP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Bargaining Guidance</a:t>
            </a:r>
          </a:p>
        </p:txBody>
      </p:sp>
      <p:sp>
        <p:nvSpPr>
          <p:cNvPr id="6" name="Content Placeholder 2"/>
          <p:cNvSpPr txBox="1">
            <a:spLocks/>
          </p:cNvSpPr>
          <p:nvPr/>
        </p:nvSpPr>
        <p:spPr>
          <a:xfrm>
            <a:off x="6735146" y="4416491"/>
            <a:ext cx="4618654" cy="1735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11" name="Content Placeholder 8"/>
          <p:cNvSpPr txBox="1">
            <a:spLocks/>
          </p:cNvSpPr>
          <p:nvPr/>
        </p:nvSpPr>
        <p:spPr>
          <a:xfrm>
            <a:off x="6563696" y="1466851"/>
            <a:ext cx="5115232" cy="45720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400"/>
              </a:spcAft>
              <a:buNone/>
            </a:pPr>
            <a:r>
              <a:rPr lang="en-US" sz="2200" b="1" i="1" dirty="0">
                <a:solidFill>
                  <a:srgbClr val="006600"/>
                </a:solidFill>
              </a:rPr>
              <a:t>INFORMATION TO SUPPORT PROPOSAL</a:t>
            </a:r>
          </a:p>
          <a:p>
            <a:pPr marL="0" indent="0">
              <a:buNone/>
            </a:pPr>
            <a:r>
              <a:rPr lang="en-US" sz="2200" i="1" dirty="0">
                <a:solidFill>
                  <a:srgbClr val="006600"/>
                </a:solidFill>
              </a:rPr>
              <a:t>Proposals placing criteria on the </a:t>
            </a:r>
            <a:r>
              <a:rPr lang="en-US" sz="2200" i="1" u="sng" dirty="0">
                <a:solidFill>
                  <a:srgbClr val="006600"/>
                </a:solidFill>
              </a:rPr>
              <a:t>application</a:t>
            </a:r>
            <a:r>
              <a:rPr lang="en-US" sz="2200" i="1" dirty="0">
                <a:solidFill>
                  <a:srgbClr val="006600"/>
                </a:solidFill>
              </a:rPr>
              <a:t> of performance standards, as opposed to the standards themselves, are mandatory subjects of bargaining.  See </a:t>
            </a:r>
            <a:r>
              <a:rPr lang="en-US" sz="2200" i="1" u="sng" dirty="0">
                <a:solidFill>
                  <a:srgbClr val="006600"/>
                </a:solidFill>
              </a:rPr>
              <a:t>AFGE Local 32 and OPM</a:t>
            </a:r>
            <a:r>
              <a:rPr lang="en-US" sz="2200" i="1" dirty="0">
                <a:solidFill>
                  <a:srgbClr val="006600"/>
                </a:solidFill>
              </a:rPr>
              <a:t>, 17 FLRA 790, 792 (1985).</a:t>
            </a:r>
          </a:p>
          <a:p>
            <a:pPr marL="0" indent="0">
              <a:buNone/>
            </a:pPr>
            <a:endParaRPr lang="en-US" sz="2200" dirty="0">
              <a:solidFill>
                <a:srgbClr val="006600"/>
              </a:solidFill>
            </a:endParaRPr>
          </a:p>
        </p:txBody>
      </p:sp>
    </p:spTree>
    <p:extLst>
      <p:ext uri="{BB962C8B-B14F-4D97-AF65-F5344CB8AC3E}">
        <p14:creationId xmlns:p14="http://schemas.microsoft.com/office/powerpoint/2010/main" val="27125899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6E57F36-6D23-4C39-A2C3-D58391D75D53}" type="slidenum">
              <a:rPr lang="en-US" smtClean="0"/>
              <a:t>39</a:t>
            </a:fld>
            <a:endParaRPr lang="en-US" dirty="0"/>
          </a:p>
        </p:txBody>
      </p:sp>
      <p:sp>
        <p:nvSpPr>
          <p:cNvPr id="16" name="Text Placeholder 15"/>
          <p:cNvSpPr>
            <a:spLocks noGrp="1"/>
          </p:cNvSpPr>
          <p:nvPr>
            <p:ph type="body" sz="quarter" idx="13"/>
          </p:nvPr>
        </p:nvSpPr>
        <p:spPr/>
        <p:txBody>
          <a:bodyPr>
            <a:normAutofit/>
          </a:bodyPr>
          <a:lstStyle/>
          <a:p>
            <a:pPr lvl="1">
              <a:spcAft>
                <a:spcPts val="800"/>
              </a:spcAft>
            </a:pPr>
            <a:endParaRPr lang="en-US" sz="2000" dirty="0">
              <a:solidFill>
                <a:schemeClr val="tx1">
                  <a:lumMod val="65000"/>
                  <a:lumOff val="35000"/>
                </a:schemeClr>
              </a:solidFill>
            </a:endParaRPr>
          </a:p>
          <a:p>
            <a:pPr marL="685800" lvl="1" indent="-228600">
              <a:buFont typeface="Arial" panose="020B0604020202020204" pitchFamily="34" charset="0"/>
              <a:buChar char="•"/>
            </a:pPr>
            <a:endParaRPr lang="en-US" sz="1800" dirty="0">
              <a:solidFill>
                <a:schemeClr val="tx1">
                  <a:lumMod val="65000"/>
                  <a:lumOff val="35000"/>
                </a:schemeClr>
              </a:solidFill>
            </a:endParaRPr>
          </a:p>
          <a:p>
            <a:pPr marL="685800" lvl="1" indent="-228600">
              <a:buFont typeface="Arial" panose="020B0604020202020204" pitchFamily="34" charset="0"/>
              <a:buChar char="•"/>
            </a:pPr>
            <a:endParaRPr lang="en-US" sz="2000" dirty="0">
              <a:solidFill>
                <a:schemeClr val="tx1">
                  <a:lumMod val="65000"/>
                  <a:lumOff val="35000"/>
                </a:schemeClr>
              </a:solidFill>
            </a:endParaRPr>
          </a:p>
          <a:p>
            <a:pPr marL="1143000" lvl="2" indent="-228600">
              <a:buFont typeface="Arial" panose="020B0604020202020204" pitchFamily="34" charset="0"/>
              <a:buChar char="•"/>
            </a:pPr>
            <a:endParaRPr lang="en-US" sz="1800" dirty="0">
              <a:solidFill>
                <a:schemeClr val="tx1">
                  <a:lumMod val="65000"/>
                  <a:lumOff val="35000"/>
                </a:schemeClr>
              </a:solidFill>
            </a:endParaRPr>
          </a:p>
          <a:p>
            <a:pPr lvl="2"/>
            <a:endParaRPr lang="en-US" sz="1800" dirty="0">
              <a:solidFill>
                <a:schemeClr val="tx1">
                  <a:lumMod val="65000"/>
                  <a:lumOff val="35000"/>
                </a:schemeClr>
              </a:solidFill>
            </a:endParaRPr>
          </a:p>
          <a:p>
            <a:pPr marL="285750" indent="-285750">
              <a:buFont typeface="Arial" panose="020B0604020202020204" pitchFamily="34" charset="0"/>
              <a:buChar char="•"/>
            </a:pPr>
            <a:endParaRPr lang="en-US" sz="1900" b="1" i="1" dirty="0">
              <a:solidFill>
                <a:srgbClr val="006600"/>
              </a:solidFill>
            </a:endParaRPr>
          </a:p>
        </p:txBody>
      </p:sp>
      <p:sp>
        <p:nvSpPr>
          <p:cNvPr id="9" name="Content Placeholder 8"/>
          <p:cNvSpPr>
            <a:spLocks noGrp="1"/>
          </p:cNvSpPr>
          <p:nvPr>
            <p:ph type="body" sz="quarter" idx="15"/>
          </p:nvPr>
        </p:nvSpPr>
        <p:spPr>
          <a:xfrm>
            <a:off x="134136" y="1143635"/>
            <a:ext cx="5438393" cy="5577839"/>
          </a:xfrm>
        </p:spPr>
        <p:txBody>
          <a:bodyPr anchor="ctr">
            <a:noAutofit/>
          </a:bodyPr>
          <a:lstStyle/>
          <a:p>
            <a:pPr marL="0" indent="0">
              <a:spcAft>
                <a:spcPts val="400"/>
              </a:spcAft>
              <a:buNone/>
            </a:pPr>
            <a:r>
              <a:rPr lang="en-US" sz="2050" b="1" dirty="0"/>
              <a:t>UNION PROPOSAL _____</a:t>
            </a:r>
          </a:p>
          <a:p>
            <a:pPr marL="0" indent="0">
              <a:buNone/>
            </a:pPr>
            <a:r>
              <a:rPr lang="en-US" sz="2050" dirty="0"/>
              <a:t>When quality is expressed in a standard as a percentage error rate or percentage error-free rate, valid statistical methods shall be used to determine if the true error rate is put in the stated standard. </a:t>
            </a:r>
          </a:p>
          <a:p>
            <a:pPr marL="0" indent="0">
              <a:buNone/>
            </a:pPr>
            <a:endParaRPr lang="en-US" sz="900" dirty="0"/>
          </a:p>
          <a:p>
            <a:pPr marL="0" indent="0">
              <a:buNone/>
            </a:pPr>
            <a:r>
              <a:rPr lang="en-US" sz="2050" b="1" dirty="0"/>
              <a:t>UNION PROPOSAL _____</a:t>
            </a:r>
            <a:endParaRPr lang="en-US" sz="2050" dirty="0"/>
          </a:p>
          <a:p>
            <a:pPr marL="0" indent="0">
              <a:buNone/>
            </a:pPr>
            <a:r>
              <a:rPr lang="en-US" sz="2050" dirty="0"/>
              <a:t>When quality is expressed in a standard in terms of a number of allowable errors, the sample size shall be the same for each employee performing like duties and working under the same position description.  If a larger or smaller sample size is reviewed for an employee, valid statistical methods shall be employed to determine if the true error rate is within the error rate expressed in the standard for the sample size in the normal review.</a:t>
            </a:r>
          </a:p>
        </p:txBody>
      </p:sp>
      <p:sp>
        <p:nvSpPr>
          <p:cNvPr id="2" name="Title 1"/>
          <p:cNvSpPr>
            <a:spLocks noGrp="1"/>
          </p:cNvSpPr>
          <p:nvPr>
            <p:ph type="title" idx="4294967295"/>
          </p:nvPr>
        </p:nvSpPr>
        <p:spPr>
          <a:xfrm>
            <a:off x="0" y="284163"/>
            <a:ext cx="11353800" cy="692150"/>
          </a:xfrm>
        </p:spPr>
        <p:txBody>
          <a:bodyPr>
            <a:noAutofit/>
          </a:bodyP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Bargaining Guidance</a:t>
            </a:r>
          </a:p>
        </p:txBody>
      </p:sp>
      <p:sp>
        <p:nvSpPr>
          <p:cNvPr id="6" name="Content Placeholder 2"/>
          <p:cNvSpPr txBox="1">
            <a:spLocks/>
          </p:cNvSpPr>
          <p:nvPr/>
        </p:nvSpPr>
        <p:spPr>
          <a:xfrm>
            <a:off x="6735146" y="4416491"/>
            <a:ext cx="4618654" cy="1735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11" name="Content Placeholder 8"/>
          <p:cNvSpPr txBox="1">
            <a:spLocks/>
          </p:cNvSpPr>
          <p:nvPr/>
        </p:nvSpPr>
        <p:spPr>
          <a:xfrm>
            <a:off x="5835748" y="1082675"/>
            <a:ext cx="6016283" cy="571436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400"/>
              </a:spcAft>
              <a:buNone/>
            </a:pPr>
            <a:r>
              <a:rPr lang="en-US" sz="1900" b="1" i="1" dirty="0">
                <a:solidFill>
                  <a:srgbClr val="006600"/>
                </a:solidFill>
              </a:rPr>
              <a:t>INFORMATION TO SUPPORT PROPOSAL</a:t>
            </a:r>
          </a:p>
          <a:p>
            <a:pPr marL="0" indent="0">
              <a:buNone/>
            </a:pPr>
            <a:r>
              <a:rPr lang="en-US" sz="1900" i="1" dirty="0">
                <a:solidFill>
                  <a:srgbClr val="006600"/>
                </a:solidFill>
              </a:rPr>
              <a:t>These proposals are mandatory subjects of bargaining as procedures under 5 U.S.C. 7106 (b)(2).  They allow the Agency to determine the allowable error rate.  The proposals only concern how the employee's performance will be measured to determine whether that error rate was met.  </a:t>
            </a:r>
          </a:p>
          <a:p>
            <a:pPr marL="0" indent="0">
              <a:buNone/>
            </a:pPr>
            <a:r>
              <a:rPr lang="en-US" sz="1900" i="1" dirty="0">
                <a:solidFill>
                  <a:srgbClr val="006600"/>
                </a:solidFill>
              </a:rPr>
              <a:t>Performance standards shall be fairly, equitably, objectively, and uniformly applied for like duties in like circumstances and shall be reasonably related to the duties set forth in the position description. (</a:t>
            </a:r>
            <a:r>
              <a:rPr lang="en-US" sz="1900" b="1" i="1" dirty="0">
                <a:solidFill>
                  <a:srgbClr val="006600"/>
                </a:solidFill>
              </a:rPr>
              <a:t>UPTO</a:t>
            </a:r>
            <a:r>
              <a:rPr lang="en-US" sz="1900" i="1" dirty="0">
                <a:solidFill>
                  <a:srgbClr val="006600"/>
                </a:solidFill>
              </a:rPr>
              <a:t>, 44 FLRA 1145 (1992))</a:t>
            </a:r>
          </a:p>
          <a:p>
            <a:pPr marL="0" indent="0">
              <a:buNone/>
            </a:pPr>
            <a:r>
              <a:rPr lang="en-US" sz="1900" i="1" dirty="0">
                <a:solidFill>
                  <a:srgbClr val="006600"/>
                </a:solidFill>
              </a:rPr>
              <a:t>Performance standards will be developed in accordance with Federal law and this agreement.  To the maximum extent feasible, performance standards shall permit “the accurate appraisal of performance based on objective criteria, and are reasonable, realistic, attainable, and clearly stated in writing.”  (5 USC 4302(b) (1))</a:t>
            </a:r>
          </a:p>
        </p:txBody>
      </p:sp>
    </p:spTree>
    <p:extLst>
      <p:ext uri="{BB962C8B-B14F-4D97-AF65-F5344CB8AC3E}">
        <p14:creationId xmlns:p14="http://schemas.microsoft.com/office/powerpoint/2010/main" val="3751629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86" y="365125"/>
            <a:ext cx="7132320" cy="1325563"/>
          </a:xfrm>
        </p:spPr>
        <p:txBody>
          <a:bodyPr>
            <a:normAutofit/>
          </a:bodyPr>
          <a:lstStyle/>
          <a:p>
            <a:pPr algn="ctr"/>
            <a:r>
              <a:rPr lang="en-US" sz="3800" dirty="0">
                <a:solidFill>
                  <a:srgbClr val="003399"/>
                </a:solidFill>
                <a:latin typeface="Arial" panose="020B0604020202020204" pitchFamily="34" charset="0"/>
                <a:cs typeface="Arial" panose="020B0604020202020204" pitchFamily="34" charset="0"/>
              </a:rPr>
              <a:t>Course Outline</a:t>
            </a:r>
          </a:p>
        </p:txBody>
      </p:sp>
      <p:sp>
        <p:nvSpPr>
          <p:cNvPr id="3" name="Content Placeholder 2"/>
          <p:cNvSpPr>
            <a:spLocks noGrp="1"/>
          </p:cNvSpPr>
          <p:nvPr>
            <p:ph idx="1"/>
          </p:nvPr>
        </p:nvSpPr>
        <p:spPr>
          <a:xfrm>
            <a:off x="184986" y="1696453"/>
            <a:ext cx="7132320" cy="548640"/>
          </a:xfrm>
        </p:spPr>
        <p:txBody>
          <a:bodyPr/>
          <a:lstStyle/>
          <a:p>
            <a:r>
              <a:rPr lang="en-US" dirty="0">
                <a:solidFill>
                  <a:schemeClr val="tx1">
                    <a:lumMod val="50000"/>
                    <a:lumOff val="50000"/>
                  </a:schemeClr>
                </a:solidFill>
                <a:latin typeface="+mj-lt"/>
              </a:rPr>
              <a:t>Module 1: Overview and History</a:t>
            </a:r>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56E57F36-6D23-4C39-A2C3-D58391D75D53}" type="slidenum">
              <a:rPr lang="en-US" smtClean="0"/>
              <a:t>4</a:t>
            </a:fld>
            <a:endParaRPr lang="en-US"/>
          </a:p>
        </p:txBody>
      </p:sp>
      <p:sp>
        <p:nvSpPr>
          <p:cNvPr id="10" name="Content Placeholder 2"/>
          <p:cNvSpPr txBox="1">
            <a:spLocks/>
          </p:cNvSpPr>
          <p:nvPr/>
        </p:nvSpPr>
        <p:spPr>
          <a:xfrm>
            <a:off x="184986" y="2628490"/>
            <a:ext cx="7132320" cy="5486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tx1">
                    <a:lumMod val="65000"/>
                    <a:lumOff val="35000"/>
                  </a:schemeClr>
                </a:solidFill>
                <a:latin typeface="+mj-lt"/>
              </a:rPr>
              <a:t>Module 2</a:t>
            </a:r>
            <a:r>
              <a:rPr lang="en-US" b="1">
                <a:solidFill>
                  <a:schemeClr val="tx1">
                    <a:lumMod val="65000"/>
                    <a:lumOff val="35000"/>
                  </a:schemeClr>
                </a:solidFill>
                <a:latin typeface="+mj-lt"/>
              </a:rPr>
              <a:t>: The Performance </a:t>
            </a:r>
            <a:r>
              <a:rPr lang="en-US" b="1" dirty="0">
                <a:solidFill>
                  <a:schemeClr val="tx1">
                    <a:lumMod val="65000"/>
                    <a:lumOff val="35000"/>
                  </a:schemeClr>
                </a:solidFill>
                <a:latin typeface="+mj-lt"/>
              </a:rPr>
              <a:t>Appraisal Process</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11" name="Content Placeholder 2"/>
          <p:cNvSpPr txBox="1">
            <a:spLocks/>
          </p:cNvSpPr>
          <p:nvPr/>
        </p:nvSpPr>
        <p:spPr>
          <a:xfrm>
            <a:off x="184986" y="3560527"/>
            <a:ext cx="7132320" cy="5486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lumMod val="50000"/>
                    <a:lumOff val="50000"/>
                  </a:schemeClr>
                </a:solidFill>
                <a:latin typeface="+mj-lt"/>
              </a:rPr>
              <a:t>Module 3: Improving &amp; Awarding Performance</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12" name="Content Placeholder 2"/>
          <p:cNvSpPr txBox="1">
            <a:spLocks/>
          </p:cNvSpPr>
          <p:nvPr/>
        </p:nvSpPr>
        <p:spPr>
          <a:xfrm>
            <a:off x="184986" y="4492564"/>
            <a:ext cx="7132320" cy="5486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lumMod val="50000"/>
                    <a:lumOff val="50000"/>
                  </a:schemeClr>
                </a:solidFill>
                <a:latin typeface="+mj-lt"/>
              </a:rPr>
              <a:t>Module 4: Anticipating the System</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9335433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6E57F36-6D23-4C39-A2C3-D58391D75D53}" type="slidenum">
              <a:rPr lang="en-US" smtClean="0"/>
              <a:t>40</a:t>
            </a:fld>
            <a:endParaRPr lang="en-US"/>
          </a:p>
        </p:txBody>
      </p:sp>
      <p:sp>
        <p:nvSpPr>
          <p:cNvPr id="16" name="Text Placeholder 15"/>
          <p:cNvSpPr>
            <a:spLocks noGrp="1"/>
          </p:cNvSpPr>
          <p:nvPr>
            <p:ph type="body" sz="quarter" idx="13"/>
          </p:nvPr>
        </p:nvSpPr>
        <p:spPr/>
        <p:txBody>
          <a:bodyPr>
            <a:normAutofit/>
          </a:bodyPr>
          <a:lstStyle/>
          <a:p>
            <a:pPr lvl="1">
              <a:spcAft>
                <a:spcPts val="800"/>
              </a:spcAft>
            </a:pPr>
            <a:endParaRPr lang="en-US" dirty="0">
              <a:solidFill>
                <a:schemeClr val="tx1">
                  <a:lumMod val="65000"/>
                  <a:lumOff val="35000"/>
                </a:schemeClr>
              </a:solidFill>
            </a:endParaRPr>
          </a:p>
          <a:p>
            <a:pPr marL="685800" lvl="1" indent="-228600">
              <a:buFont typeface="Arial" panose="020B0604020202020204" pitchFamily="34" charset="0"/>
              <a:buChar char="•"/>
            </a:pPr>
            <a:endParaRPr lang="en-US" sz="2000" dirty="0">
              <a:solidFill>
                <a:schemeClr val="tx1">
                  <a:lumMod val="65000"/>
                  <a:lumOff val="35000"/>
                </a:schemeClr>
              </a:solidFill>
            </a:endParaRPr>
          </a:p>
          <a:p>
            <a:pPr marL="685800" lvl="1" indent="-228600">
              <a:buFont typeface="Arial" panose="020B0604020202020204" pitchFamily="34" charset="0"/>
              <a:buChar char="•"/>
            </a:pPr>
            <a:endParaRPr lang="en-US" dirty="0">
              <a:solidFill>
                <a:schemeClr val="tx1">
                  <a:lumMod val="65000"/>
                  <a:lumOff val="35000"/>
                </a:schemeClr>
              </a:solidFill>
            </a:endParaRPr>
          </a:p>
          <a:p>
            <a:pPr marL="1143000" lvl="2" indent="-228600">
              <a:buFont typeface="Arial" panose="020B0604020202020204" pitchFamily="34" charset="0"/>
              <a:buChar char="•"/>
            </a:pPr>
            <a:endParaRPr lang="en-US" dirty="0">
              <a:solidFill>
                <a:schemeClr val="tx1">
                  <a:lumMod val="65000"/>
                  <a:lumOff val="35000"/>
                </a:schemeClr>
              </a:solidFill>
            </a:endParaRPr>
          </a:p>
          <a:p>
            <a:pPr lvl="2"/>
            <a:endParaRPr lang="en-US" dirty="0">
              <a:solidFill>
                <a:schemeClr val="tx1">
                  <a:lumMod val="65000"/>
                  <a:lumOff val="35000"/>
                </a:schemeClr>
              </a:solidFill>
            </a:endParaRPr>
          </a:p>
          <a:p>
            <a:pPr marL="285750" indent="-285750">
              <a:buFont typeface="Arial" panose="020B0604020202020204" pitchFamily="34" charset="0"/>
              <a:buChar char="•"/>
            </a:pPr>
            <a:endParaRPr lang="en-US" sz="2400" dirty="0"/>
          </a:p>
        </p:txBody>
      </p:sp>
      <p:sp>
        <p:nvSpPr>
          <p:cNvPr id="9" name="Content Placeholder 8"/>
          <p:cNvSpPr>
            <a:spLocks noGrp="1"/>
          </p:cNvSpPr>
          <p:nvPr>
            <p:ph type="body" sz="quarter" idx="15"/>
          </p:nvPr>
        </p:nvSpPr>
        <p:spPr>
          <a:xfrm>
            <a:off x="6637976" y="1295401"/>
            <a:ext cx="5127303" cy="4972050"/>
          </a:xfrm>
        </p:spPr>
        <p:txBody>
          <a:bodyPr anchor="ctr">
            <a:noAutofit/>
          </a:bodyPr>
          <a:lstStyle/>
          <a:p>
            <a:pPr marL="0" indent="0">
              <a:spcBef>
                <a:spcPts val="200"/>
              </a:spcBef>
              <a:buNone/>
            </a:pPr>
            <a:r>
              <a:rPr lang="en-US" sz="2200" b="1" i="1" dirty="0">
                <a:solidFill>
                  <a:srgbClr val="006600"/>
                </a:solidFill>
              </a:rPr>
              <a:t>INFORMATION TO SUPPORT PROPOSAL:</a:t>
            </a:r>
            <a:endParaRPr lang="en-US" sz="2200" i="1" dirty="0">
              <a:solidFill>
                <a:srgbClr val="006600"/>
              </a:solidFill>
            </a:endParaRPr>
          </a:p>
          <a:p>
            <a:pPr marL="0" indent="0">
              <a:spcBef>
                <a:spcPts val="200"/>
              </a:spcBef>
              <a:buNone/>
            </a:pPr>
            <a:r>
              <a:rPr lang="en-US" sz="2200" i="1" dirty="0">
                <a:solidFill>
                  <a:srgbClr val="006600"/>
                </a:solidFill>
              </a:rPr>
              <a:t>Meetings concerning performance standards were found to be “formal discussions” for purposes of 5 U.S.C. 7114 (a)(2). See </a:t>
            </a:r>
            <a:r>
              <a:rPr lang="en-US" sz="2200" i="1" u="sng" dirty="0">
                <a:solidFill>
                  <a:srgbClr val="006600"/>
                </a:solidFill>
              </a:rPr>
              <a:t>SSA and AFGE Council of Field Service Locals</a:t>
            </a:r>
            <a:r>
              <a:rPr lang="en-US" sz="2200" i="1" dirty="0">
                <a:solidFill>
                  <a:srgbClr val="006600"/>
                </a:solidFill>
              </a:rPr>
              <a:t>, 23 FLRA 807, 845 (1986).</a:t>
            </a:r>
          </a:p>
        </p:txBody>
      </p:sp>
      <p:sp>
        <p:nvSpPr>
          <p:cNvPr id="2" name="Title 1"/>
          <p:cNvSpPr>
            <a:spLocks noGrp="1"/>
          </p:cNvSpPr>
          <p:nvPr>
            <p:ph type="title" idx="4294967295"/>
          </p:nvPr>
        </p:nvSpPr>
        <p:spPr>
          <a:xfrm>
            <a:off x="0" y="284163"/>
            <a:ext cx="11353800" cy="692150"/>
          </a:xfrm>
        </p:spPr>
        <p:txBody>
          <a:bodyPr>
            <a:noAutofit/>
          </a:bodyP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Bargaining Guidance</a:t>
            </a:r>
          </a:p>
        </p:txBody>
      </p:sp>
      <p:sp>
        <p:nvSpPr>
          <p:cNvPr id="6" name="Content Placeholder 2"/>
          <p:cNvSpPr txBox="1">
            <a:spLocks/>
          </p:cNvSpPr>
          <p:nvPr/>
        </p:nvSpPr>
        <p:spPr>
          <a:xfrm>
            <a:off x="6735146" y="4416491"/>
            <a:ext cx="4618654" cy="1735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11" name="Content Placeholder 8"/>
          <p:cNvSpPr txBox="1">
            <a:spLocks/>
          </p:cNvSpPr>
          <p:nvPr/>
        </p:nvSpPr>
        <p:spPr>
          <a:xfrm>
            <a:off x="304800" y="1173480"/>
            <a:ext cx="6019799" cy="558609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200" b="1" dirty="0"/>
              <a:t>UNION PROPOSAL _____</a:t>
            </a:r>
            <a:endParaRPr lang="en-US" sz="2200" dirty="0"/>
          </a:p>
          <a:p>
            <a:pPr marL="0" indent="0">
              <a:spcBef>
                <a:spcPts val="600"/>
              </a:spcBef>
              <a:spcAft>
                <a:spcPts val="1000"/>
              </a:spcAft>
              <a:buNone/>
            </a:pPr>
            <a:r>
              <a:rPr lang="en-US" sz="2200" dirty="0"/>
              <a:t>1. The Union will be provided copies of critical job elements and standards that are new or revised and will be afforded an opportunity to bargain before the critical job elements and standards are implemented and issued to the employee. </a:t>
            </a:r>
          </a:p>
          <a:p>
            <a:pPr marL="0" indent="0">
              <a:spcBef>
                <a:spcPts val="600"/>
              </a:spcBef>
              <a:spcAft>
                <a:spcPts val="1000"/>
              </a:spcAft>
              <a:buNone/>
            </a:pPr>
            <a:r>
              <a:rPr lang="en-US" sz="2200" dirty="0"/>
              <a:t> 2. If deletions are made for any reason in job elements, performance standards, or the aspects that make up the job elements, the Union will be notified and afforded an opportunity to bargain before the deletion is effective.</a:t>
            </a:r>
          </a:p>
          <a:p>
            <a:pPr marL="0" indent="0">
              <a:spcBef>
                <a:spcPts val="600"/>
              </a:spcBef>
              <a:spcAft>
                <a:spcPts val="1000"/>
              </a:spcAft>
              <a:buNone/>
            </a:pPr>
            <a:r>
              <a:rPr lang="en-US" sz="2200" dirty="0"/>
              <a:t> 3. The Union will be notified and allowed an opportunity to attend any meetings that rating officials have with employees to present or discuss performance standards.</a:t>
            </a:r>
          </a:p>
        </p:txBody>
      </p:sp>
    </p:spTree>
    <p:extLst>
      <p:ext uri="{BB962C8B-B14F-4D97-AF65-F5344CB8AC3E}">
        <p14:creationId xmlns:p14="http://schemas.microsoft.com/office/powerpoint/2010/main" val="16089664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6E57F36-6D23-4C39-A2C3-D58391D75D53}" type="slidenum">
              <a:rPr lang="en-US" smtClean="0"/>
              <a:t>41</a:t>
            </a:fld>
            <a:endParaRPr lang="en-US" dirty="0"/>
          </a:p>
        </p:txBody>
      </p:sp>
      <p:sp>
        <p:nvSpPr>
          <p:cNvPr id="16" name="Text Placeholder 15"/>
          <p:cNvSpPr>
            <a:spLocks noGrp="1"/>
          </p:cNvSpPr>
          <p:nvPr>
            <p:ph type="body" sz="quarter" idx="13"/>
          </p:nvPr>
        </p:nvSpPr>
        <p:spPr/>
        <p:txBody>
          <a:bodyPr>
            <a:normAutofit/>
          </a:bodyPr>
          <a:lstStyle/>
          <a:p>
            <a:pPr lvl="1">
              <a:spcAft>
                <a:spcPts val="800"/>
              </a:spcAft>
            </a:pPr>
            <a:endParaRPr lang="en-US" sz="2000" dirty="0">
              <a:solidFill>
                <a:schemeClr val="tx1">
                  <a:lumMod val="65000"/>
                  <a:lumOff val="35000"/>
                </a:schemeClr>
              </a:solidFill>
            </a:endParaRPr>
          </a:p>
          <a:p>
            <a:pPr marL="685800" lvl="1" indent="-228600">
              <a:buFont typeface="Arial" panose="020B0604020202020204" pitchFamily="34" charset="0"/>
              <a:buChar char="•"/>
            </a:pPr>
            <a:endParaRPr lang="en-US" sz="1800" dirty="0">
              <a:solidFill>
                <a:schemeClr val="tx1">
                  <a:lumMod val="65000"/>
                  <a:lumOff val="35000"/>
                </a:schemeClr>
              </a:solidFill>
            </a:endParaRPr>
          </a:p>
          <a:p>
            <a:pPr marL="685800" lvl="1" indent="-228600">
              <a:buFont typeface="Arial" panose="020B0604020202020204" pitchFamily="34" charset="0"/>
              <a:buChar char="•"/>
            </a:pPr>
            <a:endParaRPr lang="en-US" sz="2000" dirty="0">
              <a:solidFill>
                <a:schemeClr val="tx1">
                  <a:lumMod val="65000"/>
                  <a:lumOff val="35000"/>
                </a:schemeClr>
              </a:solidFill>
            </a:endParaRPr>
          </a:p>
          <a:p>
            <a:pPr marL="1143000" lvl="2" indent="-228600">
              <a:buFont typeface="Arial" panose="020B0604020202020204" pitchFamily="34" charset="0"/>
              <a:buChar char="•"/>
            </a:pPr>
            <a:endParaRPr lang="en-US" sz="1800" dirty="0">
              <a:solidFill>
                <a:schemeClr val="tx1">
                  <a:lumMod val="65000"/>
                  <a:lumOff val="35000"/>
                </a:schemeClr>
              </a:solidFill>
            </a:endParaRPr>
          </a:p>
          <a:p>
            <a:pPr lvl="2"/>
            <a:endParaRPr lang="en-US" sz="1800" dirty="0">
              <a:solidFill>
                <a:schemeClr val="tx1">
                  <a:lumMod val="65000"/>
                  <a:lumOff val="35000"/>
                </a:schemeClr>
              </a:solidFill>
            </a:endParaRPr>
          </a:p>
          <a:p>
            <a:pPr marL="285750" indent="-285750">
              <a:buFont typeface="Arial" panose="020B0604020202020204" pitchFamily="34" charset="0"/>
              <a:buChar char="•"/>
            </a:pPr>
            <a:endParaRPr lang="en-US" sz="1900" b="1" i="1" dirty="0">
              <a:solidFill>
                <a:srgbClr val="006600"/>
              </a:solidFill>
            </a:endParaRPr>
          </a:p>
        </p:txBody>
      </p:sp>
      <p:sp>
        <p:nvSpPr>
          <p:cNvPr id="9" name="Content Placeholder 8"/>
          <p:cNvSpPr>
            <a:spLocks noGrp="1"/>
          </p:cNvSpPr>
          <p:nvPr>
            <p:ph type="body" sz="quarter" idx="15"/>
          </p:nvPr>
        </p:nvSpPr>
        <p:spPr>
          <a:xfrm>
            <a:off x="373380" y="1253490"/>
            <a:ext cx="11445240" cy="5407025"/>
          </a:xfrm>
        </p:spPr>
        <p:txBody>
          <a:bodyPr anchor="ctr">
            <a:noAutofit/>
          </a:bodyPr>
          <a:lstStyle/>
          <a:p>
            <a:pPr marL="0" indent="0">
              <a:buNone/>
            </a:pPr>
            <a:r>
              <a:rPr lang="en-US" sz="2100" b="1" dirty="0"/>
              <a:t>UNION PROPOSAL _____</a:t>
            </a:r>
            <a:endParaRPr lang="en-US" sz="2100" dirty="0"/>
          </a:p>
          <a:p>
            <a:pPr marL="0" indent="0">
              <a:buNone/>
            </a:pPr>
            <a:r>
              <a:rPr lang="en-US" sz="2100" dirty="0"/>
              <a:t>When performance plans are modified or changed during a performance period, those changes will be communicated to the employee and discussed to ensure the employee understands the new standard.  </a:t>
            </a:r>
          </a:p>
          <a:p>
            <a:pPr marL="0" indent="0">
              <a:buNone/>
            </a:pPr>
            <a:endParaRPr lang="en-US" sz="1200" dirty="0"/>
          </a:p>
          <a:p>
            <a:pPr marL="0" indent="0">
              <a:buNone/>
            </a:pPr>
            <a:r>
              <a:rPr lang="en-US" sz="2100" b="1" dirty="0"/>
              <a:t>UNION PROPOSAL _____</a:t>
            </a:r>
            <a:endParaRPr lang="en-US" sz="2100" dirty="0"/>
          </a:p>
          <a:p>
            <a:pPr marL="0" indent="0">
              <a:buNone/>
            </a:pPr>
            <a:r>
              <a:rPr lang="en-US" sz="2100" dirty="0"/>
              <a:t>Changes will be acknowledged and the revisions noted in the MyPerformance appraisal tool or on the DD Form 2906.</a:t>
            </a:r>
          </a:p>
          <a:p>
            <a:pPr marL="0" indent="0">
              <a:buNone/>
            </a:pPr>
            <a:endParaRPr lang="en-US" sz="1200" dirty="0"/>
          </a:p>
          <a:p>
            <a:pPr marL="0" indent="0">
              <a:buNone/>
            </a:pPr>
            <a:r>
              <a:rPr lang="en-US" sz="2100" b="1" dirty="0"/>
              <a:t>UNION PROPOSAL _____</a:t>
            </a:r>
            <a:endParaRPr lang="en-US" sz="2100" dirty="0"/>
          </a:p>
          <a:p>
            <a:pPr marL="0" indent="0">
              <a:buNone/>
            </a:pPr>
            <a:r>
              <a:rPr lang="en-US" sz="2100" dirty="0"/>
              <a:t>Employees will be advised if the;</a:t>
            </a:r>
          </a:p>
          <a:p>
            <a:pPr marL="0" indent="0">
              <a:buNone/>
            </a:pPr>
            <a:r>
              <a:rPr lang="en-US" sz="2100" dirty="0"/>
              <a:t>(1) the element or standard will apply at the beginning of the next appraisal cycle; </a:t>
            </a:r>
          </a:p>
          <a:p>
            <a:pPr marL="0" indent="0">
              <a:buNone/>
            </a:pPr>
            <a:r>
              <a:rPr lang="en-US" sz="2100" dirty="0"/>
              <a:t>(2) if the plan is being updated during the current cycle; or </a:t>
            </a:r>
          </a:p>
          <a:p>
            <a:pPr marL="0" indent="0">
              <a:buNone/>
            </a:pPr>
            <a:r>
              <a:rPr lang="en-US" sz="2100" dirty="0"/>
              <a:t>(3) if the current appraisal cycle is being extended by the amount of time necessary to allow 90 calendar days of observed performance under the revised element or standard.  </a:t>
            </a:r>
          </a:p>
        </p:txBody>
      </p:sp>
      <p:sp>
        <p:nvSpPr>
          <p:cNvPr id="2" name="Title 1"/>
          <p:cNvSpPr>
            <a:spLocks noGrp="1"/>
          </p:cNvSpPr>
          <p:nvPr>
            <p:ph type="title" idx="4294967295"/>
          </p:nvPr>
        </p:nvSpPr>
        <p:spPr>
          <a:xfrm>
            <a:off x="0" y="284163"/>
            <a:ext cx="11353800" cy="692150"/>
          </a:xfrm>
        </p:spPr>
        <p:txBody>
          <a:bodyPr>
            <a:noAutofit/>
          </a:bodyP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Bargaining Guidance</a:t>
            </a:r>
          </a:p>
        </p:txBody>
      </p:sp>
      <p:sp>
        <p:nvSpPr>
          <p:cNvPr id="6" name="Content Placeholder 2"/>
          <p:cNvSpPr txBox="1">
            <a:spLocks/>
          </p:cNvSpPr>
          <p:nvPr/>
        </p:nvSpPr>
        <p:spPr>
          <a:xfrm>
            <a:off x="6735146" y="4416491"/>
            <a:ext cx="4618654" cy="1735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3331644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6E57F36-6D23-4C39-A2C3-D58391D75D53}" type="slidenum">
              <a:rPr lang="en-US" smtClean="0"/>
              <a:t>42</a:t>
            </a:fld>
            <a:endParaRPr lang="en-US"/>
          </a:p>
        </p:txBody>
      </p:sp>
      <p:sp>
        <p:nvSpPr>
          <p:cNvPr id="16" name="Text Placeholder 15"/>
          <p:cNvSpPr>
            <a:spLocks noGrp="1"/>
          </p:cNvSpPr>
          <p:nvPr>
            <p:ph type="body" sz="quarter" idx="13"/>
          </p:nvPr>
        </p:nvSpPr>
        <p:spPr/>
        <p:txBody>
          <a:bodyPr>
            <a:normAutofit/>
          </a:bodyPr>
          <a:lstStyle/>
          <a:p>
            <a:pPr lvl="1">
              <a:spcAft>
                <a:spcPts val="800"/>
              </a:spcAft>
            </a:pPr>
            <a:endParaRPr lang="en-US" sz="2000" dirty="0">
              <a:solidFill>
                <a:schemeClr val="tx1">
                  <a:lumMod val="65000"/>
                  <a:lumOff val="35000"/>
                </a:schemeClr>
              </a:solidFill>
            </a:endParaRPr>
          </a:p>
          <a:p>
            <a:pPr marL="685800" lvl="1" indent="-228600">
              <a:buFont typeface="Arial" panose="020B0604020202020204" pitchFamily="34" charset="0"/>
              <a:buChar char="•"/>
            </a:pPr>
            <a:endParaRPr lang="en-US" sz="1800" dirty="0">
              <a:solidFill>
                <a:schemeClr val="tx1">
                  <a:lumMod val="65000"/>
                  <a:lumOff val="35000"/>
                </a:schemeClr>
              </a:solidFill>
            </a:endParaRPr>
          </a:p>
          <a:p>
            <a:pPr marL="685800" lvl="1" indent="-228600">
              <a:buFont typeface="Arial" panose="020B0604020202020204" pitchFamily="34" charset="0"/>
              <a:buChar char="•"/>
            </a:pPr>
            <a:endParaRPr lang="en-US" sz="2000" dirty="0">
              <a:solidFill>
                <a:schemeClr val="tx1">
                  <a:lumMod val="65000"/>
                  <a:lumOff val="35000"/>
                </a:schemeClr>
              </a:solidFill>
            </a:endParaRPr>
          </a:p>
          <a:p>
            <a:pPr marL="1143000" lvl="2" indent="-228600">
              <a:buFont typeface="Arial" panose="020B0604020202020204" pitchFamily="34" charset="0"/>
              <a:buChar char="•"/>
            </a:pPr>
            <a:endParaRPr lang="en-US" sz="1800" dirty="0">
              <a:solidFill>
                <a:schemeClr val="tx1">
                  <a:lumMod val="65000"/>
                  <a:lumOff val="35000"/>
                </a:schemeClr>
              </a:solidFill>
            </a:endParaRPr>
          </a:p>
          <a:p>
            <a:pPr lvl="2"/>
            <a:endParaRPr lang="en-US" sz="1800" dirty="0">
              <a:solidFill>
                <a:schemeClr val="tx1">
                  <a:lumMod val="65000"/>
                  <a:lumOff val="35000"/>
                </a:schemeClr>
              </a:solidFill>
            </a:endParaRPr>
          </a:p>
          <a:p>
            <a:pPr marL="285750" indent="-285750">
              <a:buFont typeface="Arial" panose="020B0604020202020204" pitchFamily="34" charset="0"/>
              <a:buChar char="•"/>
            </a:pPr>
            <a:endParaRPr lang="en-US" sz="2000" dirty="0"/>
          </a:p>
        </p:txBody>
      </p:sp>
      <p:sp>
        <p:nvSpPr>
          <p:cNvPr id="9" name="Content Placeholder 8"/>
          <p:cNvSpPr>
            <a:spLocks noGrp="1"/>
          </p:cNvSpPr>
          <p:nvPr>
            <p:ph type="body" sz="quarter" idx="15"/>
          </p:nvPr>
        </p:nvSpPr>
        <p:spPr>
          <a:xfrm>
            <a:off x="76200" y="1100634"/>
            <a:ext cx="6903720" cy="5711645"/>
          </a:xfrm>
        </p:spPr>
        <p:txBody>
          <a:bodyPr anchor="ctr">
            <a:noAutofit/>
          </a:bodyPr>
          <a:lstStyle/>
          <a:p>
            <a:pPr marL="0" indent="0">
              <a:buNone/>
            </a:pPr>
            <a:r>
              <a:rPr lang="en-US" sz="2050" dirty="0" err="1">
                <a:solidFill>
                  <a:srgbClr val="2F5597"/>
                </a:solidFill>
              </a:rPr>
              <a:t>DoDI</a:t>
            </a:r>
            <a:r>
              <a:rPr lang="en-US" sz="2050" dirty="0">
                <a:solidFill>
                  <a:srgbClr val="2F5597"/>
                </a:solidFill>
              </a:rPr>
              <a:t> 1400.25 Volume 431, Section 3.3, PLANNING PERFORMANCE:</a:t>
            </a:r>
          </a:p>
          <a:p>
            <a:pPr marL="0" indent="0">
              <a:buNone/>
            </a:pPr>
            <a:r>
              <a:rPr lang="en-US" sz="2050" b="1" dirty="0">
                <a:solidFill>
                  <a:srgbClr val="2F5597"/>
                </a:solidFill>
              </a:rPr>
              <a:t>3.4. MONITORING PERFORMANCE.</a:t>
            </a:r>
            <a:r>
              <a:rPr lang="en-US" sz="2050" dirty="0">
                <a:solidFill>
                  <a:srgbClr val="2F5597"/>
                </a:solidFill>
              </a:rPr>
              <a:t> Monitoring performance consists of ongoing assessment of performance compared to the stated expectations and ongoing feedback to employees on their progress toward reaching their goals.</a:t>
            </a:r>
          </a:p>
          <a:p>
            <a:pPr marL="457200" lvl="1" indent="0">
              <a:buNone/>
            </a:pPr>
            <a:r>
              <a:rPr lang="en-US" sz="2050" b="1" dirty="0">
                <a:solidFill>
                  <a:srgbClr val="2F5597"/>
                </a:solidFill>
              </a:rPr>
              <a:t>b. Performance Discussions.</a:t>
            </a:r>
            <a:r>
              <a:rPr lang="en-US" sz="2050" dirty="0">
                <a:solidFill>
                  <a:srgbClr val="2F5597"/>
                </a:solidFill>
              </a:rPr>
              <a:t> The supervisor and employee will discuss the employee's work performance and its link to organizational effectiveness. The discussions may consist of verbal feedback sessions, regular one-on-one meetings, or impromptu recognition or acknowledgement of performance. Supervisors or employees may initiate performance discussions at any time during the appraisal cycle to foster ongoing engagement and understanding. Performance discussions help ensure that the performance plans accurately reflect the work being evaluated. Effective communications include ongoing, constructive feedback to contribute to overall employee and organizational success. </a:t>
            </a:r>
          </a:p>
        </p:txBody>
      </p:sp>
      <p:sp>
        <p:nvSpPr>
          <p:cNvPr id="2" name="Title 1"/>
          <p:cNvSpPr>
            <a:spLocks noGrp="1"/>
          </p:cNvSpPr>
          <p:nvPr>
            <p:ph type="title" idx="4294967295"/>
          </p:nvPr>
        </p:nvSpPr>
        <p:spPr>
          <a:xfrm>
            <a:off x="0" y="284163"/>
            <a:ext cx="11353800" cy="692150"/>
          </a:xfrm>
        </p:spPr>
        <p:txBody>
          <a:bodyPr>
            <a:noAutofit/>
          </a:bodyP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Bargaining Guidance</a:t>
            </a:r>
          </a:p>
        </p:txBody>
      </p:sp>
      <p:sp>
        <p:nvSpPr>
          <p:cNvPr id="6" name="Content Placeholder 2"/>
          <p:cNvSpPr txBox="1">
            <a:spLocks/>
          </p:cNvSpPr>
          <p:nvPr/>
        </p:nvSpPr>
        <p:spPr>
          <a:xfrm>
            <a:off x="6735146" y="4416491"/>
            <a:ext cx="4618654" cy="1735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11" name="Content Placeholder 8"/>
          <p:cNvSpPr txBox="1">
            <a:spLocks/>
          </p:cNvSpPr>
          <p:nvPr/>
        </p:nvSpPr>
        <p:spPr>
          <a:xfrm>
            <a:off x="7239000" y="1131115"/>
            <a:ext cx="4800600" cy="569669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200" b="1" dirty="0"/>
              <a:t>FSED NOTE:  The age old problem of an employee going to a performance meeting only to find the room stacked against them.  When they ask for a union representative, management insists that the meeting is merely a performance evaluation meeting and a union representative attending would be inappropriate.  Legitimate performance discussions should occur between the supervisor and employee only and the </a:t>
            </a:r>
            <a:r>
              <a:rPr lang="en-US" sz="2200" b="1" dirty="0" err="1"/>
              <a:t>DoDI</a:t>
            </a:r>
            <a:r>
              <a:rPr lang="en-US" sz="2200" b="1" dirty="0"/>
              <a:t> recognizes this.</a:t>
            </a:r>
            <a:endParaRPr lang="en-US" sz="2200" dirty="0"/>
          </a:p>
        </p:txBody>
      </p:sp>
    </p:spTree>
    <p:extLst>
      <p:ext uri="{BB962C8B-B14F-4D97-AF65-F5344CB8AC3E}">
        <p14:creationId xmlns:p14="http://schemas.microsoft.com/office/powerpoint/2010/main" val="14178363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026115" y="3186248"/>
            <a:ext cx="10364755" cy="1325563"/>
          </a:xfrm>
          <a:effectLst>
            <a:outerShdw blurRad="50800" dist="38100" dir="2700000" algn="tl" rotWithShape="0">
              <a:prstClr val="black">
                <a:alpha val="40000"/>
              </a:prstClr>
            </a:outerShdw>
          </a:effectLst>
        </p:spPr>
        <p:txBody>
          <a:bodyPr>
            <a:normAutofit fontScale="90000"/>
          </a:bodyPr>
          <a:lstStyle/>
          <a:p>
            <a:pPr algn="ctr"/>
            <a:r>
              <a:rPr lang="en-US" sz="8000" cap="all" dirty="0">
                <a:solidFill>
                  <a:schemeClr val="bg1"/>
                </a:solidFill>
                <a:latin typeface="Arial Black" panose="020B0A04020102020204" pitchFamily="34" charset="0"/>
              </a:rPr>
              <a:t>Ongoing Communication</a:t>
            </a:r>
          </a:p>
        </p:txBody>
      </p:sp>
      <p:sp>
        <p:nvSpPr>
          <p:cNvPr id="2" name="Slide Number Placeholder 1"/>
          <p:cNvSpPr>
            <a:spLocks noGrp="1"/>
          </p:cNvSpPr>
          <p:nvPr>
            <p:ph type="sldNum" sz="quarter" idx="12"/>
          </p:nvPr>
        </p:nvSpPr>
        <p:spPr/>
        <p:txBody>
          <a:bodyPr/>
          <a:lstStyle/>
          <a:p>
            <a:fld id="{56E57F36-6D23-4C39-A2C3-D58391D75D53}" type="slidenum">
              <a:rPr lang="en-US" smtClean="0">
                <a:solidFill>
                  <a:prstClr val="black">
                    <a:tint val="75000"/>
                  </a:prstClr>
                </a:solidFill>
              </a:rPr>
              <a:pPr/>
              <a:t>43</a:t>
            </a:fld>
            <a:endParaRPr lang="en-US">
              <a:solidFill>
                <a:prstClr val="black">
                  <a:tint val="75000"/>
                </a:prstClr>
              </a:solidFill>
            </a:endParaRPr>
          </a:p>
        </p:txBody>
      </p:sp>
    </p:spTree>
    <p:extLst>
      <p:ext uri="{BB962C8B-B14F-4D97-AF65-F5344CB8AC3E}">
        <p14:creationId xmlns:p14="http://schemas.microsoft.com/office/powerpoint/2010/main" val="1767524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331304"/>
            <a:ext cx="9917624" cy="1149419"/>
          </a:xfrm>
        </p:spPr>
        <p:txBody>
          <a:bodyPr>
            <a:normAutofit/>
          </a:bodyPr>
          <a:lstStyle/>
          <a:p>
            <a:r>
              <a:rPr lang="en-US" sz="3800" b="1" dirty="0">
                <a:solidFill>
                  <a:srgbClr val="003399"/>
                </a:solidFill>
                <a:latin typeface="Arial" panose="020B0604020202020204" pitchFamily="34" charset="0"/>
                <a:cs typeface="Arial" panose="020B0604020202020204" pitchFamily="34" charset="0"/>
              </a:rPr>
              <a:t>Continuous Communication	</a:t>
            </a:r>
            <a:endParaRPr lang="en-US" sz="3800" dirty="0">
              <a:solidFill>
                <a:srgbClr val="003399"/>
              </a:solidFill>
              <a:latin typeface="Arial" panose="020B0604020202020204" pitchFamily="34" charset="0"/>
              <a:cs typeface="Arial" panose="020B0604020202020204" pitchFamily="34" charset="0"/>
            </a:endParaRPr>
          </a:p>
        </p:txBody>
      </p:sp>
      <p:sp>
        <p:nvSpPr>
          <p:cNvPr id="9" name="Content Placeholder 8"/>
          <p:cNvSpPr>
            <a:spLocks noGrp="1"/>
          </p:cNvSpPr>
          <p:nvPr>
            <p:ph sz="half" idx="1"/>
          </p:nvPr>
        </p:nvSpPr>
        <p:spPr>
          <a:xfrm>
            <a:off x="838200" y="1769807"/>
            <a:ext cx="10125074" cy="4473832"/>
          </a:xfrm>
        </p:spPr>
        <p:txBody>
          <a:bodyPr>
            <a:normAutofit/>
          </a:bodyPr>
          <a:lstStyle/>
          <a:p>
            <a:pPr marL="0" indent="0">
              <a:buNone/>
            </a:pPr>
            <a:r>
              <a:rPr lang="en-US" i="1" dirty="0">
                <a:solidFill>
                  <a:schemeClr val="tx1">
                    <a:lumMod val="75000"/>
                    <a:lumOff val="25000"/>
                  </a:schemeClr>
                </a:solidFill>
              </a:rPr>
              <a:t>“Effective communications include ongoing, meaningful feedback to contribute to overall employee and organizational success.”  </a:t>
            </a:r>
          </a:p>
          <a:p>
            <a:pPr marL="0" indent="0">
              <a:buNone/>
            </a:pPr>
            <a:r>
              <a:rPr lang="en-US" sz="2200" dirty="0">
                <a:solidFill>
                  <a:schemeClr val="tx1">
                    <a:lumMod val="75000"/>
                    <a:lumOff val="25000"/>
                  </a:schemeClr>
                </a:solidFill>
              </a:rPr>
              <a:t>							- </a:t>
            </a:r>
            <a:r>
              <a:rPr lang="en-US" sz="2200" dirty="0" err="1">
                <a:solidFill>
                  <a:schemeClr val="tx1">
                    <a:lumMod val="75000"/>
                    <a:lumOff val="25000"/>
                  </a:schemeClr>
                </a:solidFill>
              </a:rPr>
              <a:t>DoDI</a:t>
            </a:r>
            <a:r>
              <a:rPr lang="en-US" sz="2200" dirty="0">
                <a:solidFill>
                  <a:schemeClr val="tx1">
                    <a:lumMod val="75000"/>
                    <a:lumOff val="25000"/>
                  </a:schemeClr>
                </a:solidFill>
              </a:rPr>
              <a:t> 1400.25, Section 3.4    </a:t>
            </a:r>
          </a:p>
          <a:p>
            <a:endParaRPr lang="en-US" sz="2400" dirty="0">
              <a:solidFill>
                <a:schemeClr val="tx1">
                  <a:lumMod val="75000"/>
                  <a:lumOff val="25000"/>
                </a:schemeClr>
              </a:solidFill>
            </a:endParaRPr>
          </a:p>
          <a:p>
            <a:pPr marL="0" indent="0">
              <a:buNone/>
            </a:pPr>
            <a:r>
              <a:rPr lang="en-US" sz="2400" dirty="0">
                <a:solidFill>
                  <a:schemeClr val="tx1">
                    <a:lumMod val="75000"/>
                    <a:lumOff val="25000"/>
                  </a:schemeClr>
                </a:solidFill>
              </a:rPr>
              <a:t>New Beginnings stresses the importance of:</a:t>
            </a:r>
          </a:p>
          <a:p>
            <a:r>
              <a:rPr lang="en-US" sz="2400" dirty="0">
                <a:solidFill>
                  <a:schemeClr val="tx1">
                    <a:lumMod val="75000"/>
                    <a:lumOff val="25000"/>
                  </a:schemeClr>
                </a:solidFill>
              </a:rPr>
              <a:t>Continuous communication – often and throughout the appraisal period</a:t>
            </a:r>
          </a:p>
          <a:p>
            <a:r>
              <a:rPr lang="en-US" sz="2400" dirty="0">
                <a:solidFill>
                  <a:schemeClr val="tx1">
                    <a:lumMod val="75000"/>
                    <a:lumOff val="25000"/>
                  </a:schemeClr>
                </a:solidFill>
              </a:rPr>
              <a:t>Two-way communication between employees and supervisors</a:t>
            </a:r>
          </a:p>
          <a:p>
            <a:endParaRPr lang="en-US" sz="2400" dirty="0">
              <a:solidFill>
                <a:schemeClr val="tx1">
                  <a:lumMod val="75000"/>
                  <a:lumOff val="25000"/>
                </a:schemeClr>
              </a:solidFill>
            </a:endParaRPr>
          </a:p>
        </p:txBody>
      </p:sp>
      <p:sp>
        <p:nvSpPr>
          <p:cNvPr id="2" name="Slide Number Placeholder 1"/>
          <p:cNvSpPr>
            <a:spLocks noGrp="1"/>
          </p:cNvSpPr>
          <p:nvPr>
            <p:ph type="sldNum" sz="quarter" idx="12"/>
          </p:nvPr>
        </p:nvSpPr>
        <p:spPr/>
        <p:txBody>
          <a:bodyPr/>
          <a:lstStyle/>
          <a:p>
            <a:fld id="{56E57F36-6D23-4C39-A2C3-D58391D75D53}" type="slidenum">
              <a:rPr lang="en-US" smtClean="0">
                <a:solidFill>
                  <a:prstClr val="black">
                    <a:tint val="75000"/>
                  </a:prstClr>
                </a:solidFill>
              </a:rPr>
              <a:pPr/>
              <a:t>44</a:t>
            </a:fld>
            <a:endParaRPr lang="en-US" dirty="0">
              <a:solidFill>
                <a:prstClr val="black">
                  <a:tint val="75000"/>
                </a:prstClr>
              </a:solidFill>
            </a:endParaRPr>
          </a:p>
        </p:txBody>
      </p:sp>
    </p:spTree>
    <p:extLst>
      <p:ext uri="{BB962C8B-B14F-4D97-AF65-F5344CB8AC3E}">
        <p14:creationId xmlns:p14="http://schemas.microsoft.com/office/powerpoint/2010/main" val="42899680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76300" y="331304"/>
            <a:ext cx="9917624" cy="1149419"/>
          </a:xfrm>
        </p:spPr>
        <p:txBody>
          <a:bodyPr>
            <a:normAutofit/>
          </a:bodyPr>
          <a:lstStyle/>
          <a:p>
            <a:r>
              <a:rPr lang="en-US" sz="3800" b="1" dirty="0">
                <a:solidFill>
                  <a:srgbClr val="003399"/>
                </a:solidFill>
                <a:latin typeface="Arial" panose="020B0604020202020204" pitchFamily="34" charset="0"/>
                <a:cs typeface="Arial" panose="020B0604020202020204" pitchFamily="34" charset="0"/>
              </a:rPr>
              <a:t>Communicating Success	</a:t>
            </a:r>
            <a:endParaRPr lang="en-US" sz="3800" dirty="0">
              <a:solidFill>
                <a:srgbClr val="003399"/>
              </a:solidFill>
              <a:latin typeface="Arial" panose="020B0604020202020204" pitchFamily="34" charset="0"/>
              <a:cs typeface="Arial" panose="020B0604020202020204" pitchFamily="34" charset="0"/>
            </a:endParaRPr>
          </a:p>
        </p:txBody>
      </p:sp>
      <p:sp>
        <p:nvSpPr>
          <p:cNvPr id="9" name="Content Placeholder 8"/>
          <p:cNvSpPr>
            <a:spLocks noGrp="1"/>
          </p:cNvSpPr>
          <p:nvPr>
            <p:ph sz="half" idx="1"/>
          </p:nvPr>
        </p:nvSpPr>
        <p:spPr>
          <a:xfrm>
            <a:off x="879206" y="1598357"/>
            <a:ext cx="10560318" cy="4951668"/>
          </a:xfrm>
        </p:spPr>
        <p:txBody>
          <a:bodyPr>
            <a:normAutofit/>
          </a:bodyPr>
          <a:lstStyle/>
          <a:p>
            <a:r>
              <a:rPr lang="en-US" dirty="0">
                <a:solidFill>
                  <a:schemeClr val="tx1">
                    <a:lumMod val="75000"/>
                    <a:lumOff val="25000"/>
                  </a:schemeClr>
                </a:solidFill>
              </a:rPr>
              <a:t>Advocate for yourself</a:t>
            </a:r>
          </a:p>
          <a:p>
            <a:r>
              <a:rPr lang="en-US" dirty="0">
                <a:solidFill>
                  <a:schemeClr val="tx1">
                    <a:lumMod val="75000"/>
                    <a:lumOff val="25000"/>
                  </a:schemeClr>
                </a:solidFill>
              </a:rPr>
              <a:t>Advocating for your team and peers</a:t>
            </a:r>
          </a:p>
          <a:p>
            <a:pPr marL="0" indent="0">
              <a:buNone/>
            </a:pPr>
            <a:endParaRPr lang="en-US" sz="1200" dirty="0">
              <a:solidFill>
                <a:schemeClr val="tx1">
                  <a:lumMod val="75000"/>
                  <a:lumOff val="25000"/>
                </a:schemeClr>
              </a:solidFill>
            </a:endParaRPr>
          </a:p>
          <a:p>
            <a:r>
              <a:rPr lang="en-US" dirty="0">
                <a:solidFill>
                  <a:schemeClr val="tx1">
                    <a:lumMod val="75000"/>
                    <a:lumOff val="25000"/>
                  </a:schemeClr>
                </a:solidFill>
              </a:rPr>
              <a:t>Knowing your supervisor, what is the best method?</a:t>
            </a:r>
          </a:p>
          <a:p>
            <a:pPr lvl="1"/>
            <a:r>
              <a:rPr lang="en-US" dirty="0">
                <a:solidFill>
                  <a:schemeClr val="tx1">
                    <a:lumMod val="75000"/>
                    <a:lumOff val="25000"/>
                  </a:schemeClr>
                </a:solidFill>
              </a:rPr>
              <a:t>Emails</a:t>
            </a:r>
          </a:p>
          <a:p>
            <a:pPr lvl="1"/>
            <a:r>
              <a:rPr lang="en-US" dirty="0">
                <a:solidFill>
                  <a:schemeClr val="tx1">
                    <a:lumMod val="75000"/>
                    <a:lumOff val="25000"/>
                  </a:schemeClr>
                </a:solidFill>
              </a:rPr>
              <a:t>Verbal, one-on-one </a:t>
            </a:r>
          </a:p>
          <a:p>
            <a:pPr lvl="1"/>
            <a:r>
              <a:rPr lang="en-US" dirty="0">
                <a:solidFill>
                  <a:schemeClr val="tx1">
                    <a:lumMod val="75000"/>
                    <a:lumOff val="25000"/>
                  </a:schemeClr>
                </a:solidFill>
              </a:rPr>
              <a:t>Meetings</a:t>
            </a:r>
          </a:p>
          <a:p>
            <a:pPr lvl="1"/>
            <a:r>
              <a:rPr lang="en-US" dirty="0" err="1">
                <a:solidFill>
                  <a:schemeClr val="tx1">
                    <a:lumMod val="75000"/>
                    <a:lumOff val="25000"/>
                  </a:schemeClr>
                </a:solidFill>
              </a:rPr>
              <a:t>MyJournal</a:t>
            </a:r>
            <a:r>
              <a:rPr lang="en-US" dirty="0">
                <a:solidFill>
                  <a:schemeClr val="tx1">
                    <a:lumMod val="75000"/>
                    <a:lumOff val="25000"/>
                  </a:schemeClr>
                </a:solidFill>
              </a:rPr>
              <a:t> entry</a:t>
            </a:r>
          </a:p>
          <a:p>
            <a:pPr lvl="1"/>
            <a:r>
              <a:rPr lang="en-US" dirty="0">
                <a:solidFill>
                  <a:schemeClr val="tx1">
                    <a:lumMod val="75000"/>
                    <a:lumOff val="25000"/>
                  </a:schemeClr>
                </a:solidFill>
              </a:rPr>
              <a:t>Notes in a calendar or spreadsheet</a:t>
            </a:r>
          </a:p>
          <a:p>
            <a:pPr lvl="1"/>
            <a:r>
              <a:rPr lang="en-US" dirty="0">
                <a:solidFill>
                  <a:schemeClr val="tx1">
                    <a:lumMod val="75000"/>
                    <a:lumOff val="25000"/>
                  </a:schemeClr>
                </a:solidFill>
              </a:rPr>
              <a:t>Keeping a written or electronic log</a:t>
            </a:r>
          </a:p>
          <a:p>
            <a:pPr lvl="1"/>
            <a:endParaRPr lang="en-US" sz="1200" dirty="0">
              <a:solidFill>
                <a:schemeClr val="tx1">
                  <a:lumMod val="75000"/>
                  <a:lumOff val="25000"/>
                </a:schemeClr>
              </a:solidFill>
            </a:endParaRPr>
          </a:p>
          <a:p>
            <a:r>
              <a:rPr lang="en-US" dirty="0">
                <a:solidFill>
                  <a:schemeClr val="tx1">
                    <a:lumMod val="75000"/>
                    <a:lumOff val="25000"/>
                  </a:schemeClr>
                </a:solidFill>
              </a:rPr>
              <a:t>Keep it clear and concise</a:t>
            </a:r>
          </a:p>
          <a:p>
            <a:pPr lvl="1"/>
            <a:endParaRPr lang="en-US" dirty="0">
              <a:solidFill>
                <a:schemeClr val="tx1">
                  <a:lumMod val="75000"/>
                  <a:lumOff val="25000"/>
                </a:schemeClr>
              </a:solidFill>
            </a:endParaRPr>
          </a:p>
        </p:txBody>
      </p:sp>
      <p:sp>
        <p:nvSpPr>
          <p:cNvPr id="2" name="Slide Number Placeholder 1"/>
          <p:cNvSpPr>
            <a:spLocks noGrp="1"/>
          </p:cNvSpPr>
          <p:nvPr>
            <p:ph type="sldNum" sz="quarter" idx="12"/>
          </p:nvPr>
        </p:nvSpPr>
        <p:spPr/>
        <p:txBody>
          <a:bodyPr/>
          <a:lstStyle/>
          <a:p>
            <a:fld id="{56E57F36-6D23-4C39-A2C3-D58391D75D53}" type="slidenum">
              <a:rPr lang="en-US" smtClean="0">
                <a:solidFill>
                  <a:prstClr val="black">
                    <a:tint val="75000"/>
                  </a:prstClr>
                </a:solidFill>
              </a:rPr>
              <a:pPr/>
              <a:t>45</a:t>
            </a:fld>
            <a:endParaRPr lang="en-US" dirty="0">
              <a:solidFill>
                <a:prstClr val="black">
                  <a:tint val="75000"/>
                </a:prstClr>
              </a:solidFill>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10905"/>
          <a:stretch/>
        </p:blipFill>
        <p:spPr>
          <a:xfrm>
            <a:off x="8763946" y="1714500"/>
            <a:ext cx="3428053" cy="4581366"/>
          </a:xfrm>
          <a:prstGeom prst="rect">
            <a:avLst/>
          </a:prstGeom>
        </p:spPr>
      </p:pic>
    </p:spTree>
    <p:extLst>
      <p:ext uri="{BB962C8B-B14F-4D97-AF65-F5344CB8AC3E}">
        <p14:creationId xmlns:p14="http://schemas.microsoft.com/office/powerpoint/2010/main" val="25503533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57250" y="331304"/>
            <a:ext cx="9917624" cy="1149419"/>
          </a:xfrm>
        </p:spPr>
        <p:txBody>
          <a:bodyPr>
            <a:normAutofit/>
          </a:bodyPr>
          <a:lstStyle/>
          <a:p>
            <a:r>
              <a:rPr lang="en-US" sz="3800" b="1" dirty="0">
                <a:solidFill>
                  <a:srgbClr val="003399"/>
                </a:solidFill>
                <a:latin typeface="Arial" panose="020B0604020202020204" pitchFamily="34" charset="0"/>
                <a:cs typeface="Arial" panose="020B0604020202020204" pitchFamily="34" charset="0"/>
              </a:rPr>
              <a:t>Documenting and Tracking Success	</a:t>
            </a:r>
            <a:endParaRPr lang="en-US" sz="3800" dirty="0">
              <a:solidFill>
                <a:srgbClr val="003399"/>
              </a:solidFill>
              <a:latin typeface="Arial" panose="020B0604020202020204" pitchFamily="34" charset="0"/>
              <a:cs typeface="Arial" panose="020B0604020202020204" pitchFamily="34" charset="0"/>
            </a:endParaRPr>
          </a:p>
        </p:txBody>
      </p:sp>
      <p:sp>
        <p:nvSpPr>
          <p:cNvPr id="9" name="Content Placeholder 8"/>
          <p:cNvSpPr>
            <a:spLocks noGrp="1"/>
          </p:cNvSpPr>
          <p:nvPr>
            <p:ph sz="half" idx="1"/>
          </p:nvPr>
        </p:nvSpPr>
        <p:spPr>
          <a:xfrm>
            <a:off x="879206" y="1721681"/>
            <a:ext cx="10560318" cy="4473832"/>
          </a:xfrm>
        </p:spPr>
        <p:txBody>
          <a:bodyPr>
            <a:normAutofit/>
          </a:bodyPr>
          <a:lstStyle/>
          <a:p>
            <a:r>
              <a:rPr lang="en-US" dirty="0">
                <a:solidFill>
                  <a:schemeClr val="tx1">
                    <a:lumMod val="75000"/>
                    <a:lumOff val="25000"/>
                  </a:schemeClr>
                </a:solidFill>
              </a:rPr>
              <a:t>Compiling documentation </a:t>
            </a:r>
            <a:r>
              <a:rPr lang="en-US" b="1" dirty="0">
                <a:solidFill>
                  <a:schemeClr val="tx1">
                    <a:lumMod val="75000"/>
                    <a:lumOff val="25000"/>
                  </a:schemeClr>
                </a:solidFill>
              </a:rPr>
              <a:t>throughout the appraisal period</a:t>
            </a:r>
          </a:p>
          <a:p>
            <a:pPr lvl="7"/>
            <a:r>
              <a:rPr lang="en-US" sz="2400" dirty="0">
                <a:solidFill>
                  <a:schemeClr val="tx1">
                    <a:lumMod val="75000"/>
                    <a:lumOff val="25000"/>
                  </a:schemeClr>
                </a:solidFill>
              </a:rPr>
              <a:t>Emails</a:t>
            </a:r>
          </a:p>
          <a:p>
            <a:pPr lvl="7"/>
            <a:r>
              <a:rPr lang="en-US" sz="2400" dirty="0">
                <a:solidFill>
                  <a:schemeClr val="tx1">
                    <a:lumMod val="75000"/>
                    <a:lumOff val="25000"/>
                  </a:schemeClr>
                </a:solidFill>
              </a:rPr>
              <a:t>Letters</a:t>
            </a:r>
          </a:p>
          <a:p>
            <a:pPr lvl="7"/>
            <a:r>
              <a:rPr lang="en-US" sz="2400" dirty="0">
                <a:solidFill>
                  <a:schemeClr val="tx1">
                    <a:lumMod val="75000"/>
                    <a:lumOff val="25000"/>
                  </a:schemeClr>
                </a:solidFill>
              </a:rPr>
              <a:t>Notes</a:t>
            </a:r>
          </a:p>
          <a:p>
            <a:pPr lvl="7"/>
            <a:r>
              <a:rPr lang="en-US" sz="2400" dirty="0">
                <a:solidFill>
                  <a:schemeClr val="tx1">
                    <a:lumMod val="75000"/>
                    <a:lumOff val="25000"/>
                  </a:schemeClr>
                </a:solidFill>
              </a:rPr>
              <a:t>Calendar or log</a:t>
            </a:r>
          </a:p>
          <a:p>
            <a:pPr lvl="7"/>
            <a:r>
              <a:rPr lang="en-US" sz="2400" dirty="0">
                <a:solidFill>
                  <a:schemeClr val="tx1">
                    <a:lumMod val="75000"/>
                    <a:lumOff val="25000"/>
                  </a:schemeClr>
                </a:solidFill>
              </a:rPr>
              <a:t>Quotes</a:t>
            </a:r>
          </a:p>
          <a:p>
            <a:pPr lvl="7"/>
            <a:r>
              <a:rPr lang="en-US" sz="2400" dirty="0">
                <a:solidFill>
                  <a:schemeClr val="tx1">
                    <a:lumMod val="75000"/>
                    <a:lumOff val="25000"/>
                  </a:schemeClr>
                </a:solidFill>
              </a:rPr>
              <a:t>Survey data </a:t>
            </a:r>
          </a:p>
          <a:p>
            <a:pPr lvl="7"/>
            <a:r>
              <a:rPr lang="en-US" sz="2400" dirty="0">
                <a:solidFill>
                  <a:schemeClr val="tx1">
                    <a:lumMod val="75000"/>
                    <a:lumOff val="25000"/>
                  </a:schemeClr>
                </a:solidFill>
              </a:rPr>
              <a:t>Training or professional development</a:t>
            </a:r>
          </a:p>
          <a:p>
            <a:pPr lvl="7"/>
            <a:r>
              <a:rPr lang="en-US" sz="2400" dirty="0">
                <a:solidFill>
                  <a:schemeClr val="tx1">
                    <a:lumMod val="75000"/>
                    <a:lumOff val="25000"/>
                  </a:schemeClr>
                </a:solidFill>
              </a:rPr>
              <a:t>Awards or certificates</a:t>
            </a:r>
          </a:p>
          <a:p>
            <a:pPr lvl="7"/>
            <a:r>
              <a:rPr lang="en-US" sz="2400" dirty="0">
                <a:solidFill>
                  <a:schemeClr val="tx1">
                    <a:lumMod val="75000"/>
                    <a:lumOff val="25000"/>
                  </a:schemeClr>
                </a:solidFill>
              </a:rPr>
              <a:t>Photos</a:t>
            </a:r>
          </a:p>
          <a:p>
            <a:endParaRPr lang="en-US" sz="2400" dirty="0">
              <a:solidFill>
                <a:schemeClr val="tx1">
                  <a:lumMod val="75000"/>
                  <a:lumOff val="25000"/>
                </a:schemeClr>
              </a:solidFill>
            </a:endParaRPr>
          </a:p>
        </p:txBody>
      </p:sp>
      <p:sp>
        <p:nvSpPr>
          <p:cNvPr id="2" name="Slide Number Placeholder 1"/>
          <p:cNvSpPr>
            <a:spLocks noGrp="1"/>
          </p:cNvSpPr>
          <p:nvPr>
            <p:ph type="sldNum" sz="quarter" idx="12"/>
          </p:nvPr>
        </p:nvSpPr>
        <p:spPr/>
        <p:txBody>
          <a:bodyPr/>
          <a:lstStyle/>
          <a:p>
            <a:fld id="{56E57F36-6D23-4C39-A2C3-D58391D75D53}" type="slidenum">
              <a:rPr lang="en-US" smtClean="0">
                <a:solidFill>
                  <a:prstClr val="black">
                    <a:tint val="75000"/>
                  </a:prstClr>
                </a:solidFill>
              </a:rPr>
              <a:pPr/>
              <a:t>46</a:t>
            </a:fld>
            <a:endParaRPr lang="en-US" dirty="0">
              <a:solidFill>
                <a:prstClr val="black">
                  <a:tint val="75000"/>
                </a:prstClr>
              </a:solidFill>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8020" t="5847" r="21804" b="-1754"/>
          <a:stretch/>
        </p:blipFill>
        <p:spPr>
          <a:xfrm>
            <a:off x="0" y="2344665"/>
            <a:ext cx="3603009" cy="4396529"/>
          </a:xfrm>
          <a:prstGeom prst="rect">
            <a:avLst/>
          </a:prstGeom>
        </p:spPr>
      </p:pic>
    </p:spTree>
    <p:extLst>
      <p:ext uri="{BB962C8B-B14F-4D97-AF65-F5344CB8AC3E}">
        <p14:creationId xmlns:p14="http://schemas.microsoft.com/office/powerpoint/2010/main" val="10093471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331304"/>
            <a:ext cx="9917624" cy="1149419"/>
          </a:xfrm>
        </p:spPr>
        <p:txBody>
          <a:bodyPr>
            <a:normAutofit/>
          </a:bodyPr>
          <a:lstStyle/>
          <a:p>
            <a:r>
              <a:rPr lang="en-US" sz="3800" b="1" dirty="0">
                <a:solidFill>
                  <a:srgbClr val="003399"/>
                </a:solidFill>
                <a:latin typeface="Arial" panose="020B0604020202020204" pitchFamily="34" charset="0"/>
                <a:cs typeface="Arial" panose="020B0604020202020204" pitchFamily="34" charset="0"/>
              </a:rPr>
              <a:t>Performance Discussions</a:t>
            </a:r>
            <a:endParaRPr lang="en-US" sz="3800" dirty="0">
              <a:solidFill>
                <a:srgbClr val="003399"/>
              </a:solidFill>
              <a:latin typeface="Arial" panose="020B0604020202020204" pitchFamily="34" charset="0"/>
              <a:cs typeface="Arial" panose="020B0604020202020204" pitchFamily="34" charset="0"/>
            </a:endParaRPr>
          </a:p>
        </p:txBody>
      </p:sp>
      <p:sp>
        <p:nvSpPr>
          <p:cNvPr id="9" name="Content Placeholder 8"/>
          <p:cNvSpPr>
            <a:spLocks noGrp="1"/>
          </p:cNvSpPr>
          <p:nvPr>
            <p:ph sz="half" idx="1"/>
          </p:nvPr>
        </p:nvSpPr>
        <p:spPr>
          <a:xfrm>
            <a:off x="879205" y="1480723"/>
            <a:ext cx="10025355" cy="4762915"/>
          </a:xfrm>
        </p:spPr>
        <p:txBody>
          <a:bodyPr>
            <a:normAutofit lnSpcReduction="10000"/>
          </a:bodyPr>
          <a:lstStyle/>
          <a:p>
            <a:endParaRPr lang="en-US" dirty="0">
              <a:solidFill>
                <a:schemeClr val="tx1">
                  <a:lumMod val="75000"/>
                  <a:lumOff val="25000"/>
                </a:schemeClr>
              </a:solidFill>
            </a:endParaRPr>
          </a:p>
          <a:p>
            <a:pPr>
              <a:spcAft>
                <a:spcPts val="600"/>
              </a:spcAft>
            </a:pPr>
            <a:r>
              <a:rPr lang="en-US" sz="3200" b="1" dirty="0">
                <a:solidFill>
                  <a:schemeClr val="tx1">
                    <a:lumMod val="75000"/>
                    <a:lumOff val="25000"/>
                  </a:schemeClr>
                </a:solidFill>
              </a:rPr>
              <a:t>3</a:t>
            </a:r>
            <a:r>
              <a:rPr lang="en-US" sz="3200" dirty="0">
                <a:solidFill>
                  <a:schemeClr val="tx1">
                    <a:lumMod val="75000"/>
                    <a:lumOff val="25000"/>
                  </a:schemeClr>
                </a:solidFill>
              </a:rPr>
              <a:t> required, documented, formal performance discussions are required </a:t>
            </a:r>
          </a:p>
          <a:p>
            <a:pPr lvl="1">
              <a:spcAft>
                <a:spcPts val="600"/>
              </a:spcAft>
            </a:pPr>
            <a:r>
              <a:rPr lang="en-US" sz="2800" b="1" dirty="0">
                <a:solidFill>
                  <a:schemeClr val="tx1">
                    <a:lumMod val="75000"/>
                    <a:lumOff val="25000"/>
                  </a:schemeClr>
                </a:solidFill>
              </a:rPr>
              <a:t>Initial</a:t>
            </a:r>
            <a:r>
              <a:rPr lang="en-US" sz="2800" dirty="0">
                <a:solidFill>
                  <a:schemeClr val="tx1">
                    <a:lumMod val="75000"/>
                    <a:lumOff val="25000"/>
                  </a:schemeClr>
                </a:solidFill>
              </a:rPr>
              <a:t>: communicating performance plan</a:t>
            </a:r>
          </a:p>
          <a:p>
            <a:pPr lvl="1">
              <a:spcAft>
                <a:spcPts val="600"/>
              </a:spcAft>
            </a:pPr>
            <a:r>
              <a:rPr lang="en-US" sz="2800" b="1" dirty="0">
                <a:solidFill>
                  <a:schemeClr val="tx1">
                    <a:lumMod val="75000"/>
                    <a:lumOff val="25000"/>
                  </a:schemeClr>
                </a:solidFill>
              </a:rPr>
              <a:t>Progress review</a:t>
            </a:r>
            <a:r>
              <a:rPr lang="en-US" sz="2800" dirty="0">
                <a:solidFill>
                  <a:schemeClr val="tx1">
                    <a:lumMod val="75000"/>
                    <a:lumOff val="25000"/>
                  </a:schemeClr>
                </a:solidFill>
              </a:rPr>
              <a:t>: meeting expectations?</a:t>
            </a:r>
          </a:p>
          <a:p>
            <a:pPr lvl="1">
              <a:spcAft>
                <a:spcPts val="600"/>
              </a:spcAft>
            </a:pPr>
            <a:r>
              <a:rPr lang="en-US" sz="2800" b="1" dirty="0">
                <a:solidFill>
                  <a:schemeClr val="tx1">
                    <a:lumMod val="75000"/>
                    <a:lumOff val="25000"/>
                  </a:schemeClr>
                </a:solidFill>
              </a:rPr>
              <a:t>Final performance appraisal</a:t>
            </a:r>
            <a:r>
              <a:rPr lang="en-US" sz="2800" dirty="0">
                <a:solidFill>
                  <a:schemeClr val="tx1">
                    <a:lumMod val="75000"/>
                    <a:lumOff val="25000"/>
                  </a:schemeClr>
                </a:solidFill>
              </a:rPr>
              <a:t>: rating of record</a:t>
            </a:r>
          </a:p>
          <a:p>
            <a:pPr lvl="1">
              <a:spcAft>
                <a:spcPts val="600"/>
              </a:spcAft>
            </a:pPr>
            <a:endParaRPr lang="en-US" sz="2800" dirty="0">
              <a:solidFill>
                <a:schemeClr val="tx1">
                  <a:lumMod val="75000"/>
                  <a:lumOff val="25000"/>
                </a:schemeClr>
              </a:solidFill>
            </a:endParaRPr>
          </a:p>
          <a:p>
            <a:pPr>
              <a:spcAft>
                <a:spcPts val="600"/>
              </a:spcAft>
            </a:pPr>
            <a:r>
              <a:rPr lang="en-US" sz="3200" dirty="0">
                <a:solidFill>
                  <a:schemeClr val="tx1">
                    <a:lumMod val="75000"/>
                    <a:lumOff val="25000"/>
                  </a:schemeClr>
                </a:solidFill>
              </a:rPr>
              <a:t>More are encouraged </a:t>
            </a:r>
          </a:p>
          <a:p>
            <a:pPr lvl="1">
              <a:spcAft>
                <a:spcPts val="600"/>
              </a:spcAft>
            </a:pPr>
            <a:r>
              <a:rPr lang="en-US" sz="2800" dirty="0">
                <a:solidFill>
                  <a:schemeClr val="tx1">
                    <a:lumMod val="75000"/>
                    <a:lumOff val="25000"/>
                  </a:schemeClr>
                </a:solidFill>
              </a:rPr>
              <a:t>Initiated by employee or supervisor</a:t>
            </a:r>
          </a:p>
          <a:p>
            <a:endParaRPr lang="en-US" dirty="0">
              <a:solidFill>
                <a:schemeClr val="tx1">
                  <a:lumMod val="75000"/>
                  <a:lumOff val="25000"/>
                </a:schemeClr>
              </a:solidFill>
            </a:endParaRPr>
          </a:p>
        </p:txBody>
      </p:sp>
      <p:sp>
        <p:nvSpPr>
          <p:cNvPr id="2" name="Slide Number Placeholder 1"/>
          <p:cNvSpPr>
            <a:spLocks noGrp="1"/>
          </p:cNvSpPr>
          <p:nvPr>
            <p:ph type="sldNum" sz="quarter" idx="12"/>
          </p:nvPr>
        </p:nvSpPr>
        <p:spPr/>
        <p:txBody>
          <a:bodyPr/>
          <a:lstStyle/>
          <a:p>
            <a:fld id="{56E57F36-6D23-4C39-A2C3-D58391D75D53}" type="slidenum">
              <a:rPr lang="en-US" smtClean="0">
                <a:solidFill>
                  <a:prstClr val="black">
                    <a:tint val="75000"/>
                  </a:prstClr>
                </a:solidFill>
              </a:rPr>
              <a:pPr/>
              <a:t>47</a:t>
            </a:fld>
            <a:endParaRPr lang="en-US" dirty="0">
              <a:solidFill>
                <a:prstClr val="black">
                  <a:tint val="75000"/>
                </a:prstClr>
              </a:solidFill>
            </a:endParaRPr>
          </a:p>
        </p:txBody>
      </p:sp>
    </p:spTree>
    <p:extLst>
      <p:ext uri="{BB962C8B-B14F-4D97-AF65-F5344CB8AC3E}">
        <p14:creationId xmlns:p14="http://schemas.microsoft.com/office/powerpoint/2010/main" val="20012584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57250" y="331304"/>
            <a:ext cx="9917624" cy="1149419"/>
          </a:xfrm>
        </p:spPr>
        <p:txBody>
          <a:bodyPr>
            <a:normAutofit/>
          </a:bodyPr>
          <a:lstStyle/>
          <a:p>
            <a:r>
              <a:rPr lang="en-US" sz="3800" b="1" dirty="0">
                <a:solidFill>
                  <a:srgbClr val="003399"/>
                </a:solidFill>
                <a:latin typeface="Arial" panose="020B0604020202020204" pitchFamily="34" charset="0"/>
                <a:cs typeface="Arial" panose="020B0604020202020204" pitchFamily="34" charset="0"/>
              </a:rPr>
              <a:t>Progress Review </a:t>
            </a:r>
            <a:endParaRPr lang="en-US" sz="3800" dirty="0">
              <a:solidFill>
                <a:srgbClr val="003399"/>
              </a:solidFill>
              <a:latin typeface="Arial" panose="020B0604020202020204" pitchFamily="34" charset="0"/>
              <a:cs typeface="Arial" panose="020B0604020202020204" pitchFamily="34" charset="0"/>
            </a:endParaRPr>
          </a:p>
        </p:txBody>
      </p:sp>
      <p:sp>
        <p:nvSpPr>
          <p:cNvPr id="9" name="Content Placeholder 8"/>
          <p:cNvSpPr>
            <a:spLocks noGrp="1"/>
          </p:cNvSpPr>
          <p:nvPr>
            <p:ph sz="half" idx="1"/>
          </p:nvPr>
        </p:nvSpPr>
        <p:spPr>
          <a:xfrm>
            <a:off x="876300" y="1539715"/>
            <a:ext cx="10125074" cy="4875627"/>
          </a:xfrm>
        </p:spPr>
        <p:txBody>
          <a:bodyPr>
            <a:noAutofit/>
          </a:bodyPr>
          <a:lstStyle/>
          <a:p>
            <a:r>
              <a:rPr lang="en-US" dirty="0">
                <a:solidFill>
                  <a:schemeClr val="tx1">
                    <a:lumMod val="75000"/>
                    <a:lumOff val="25000"/>
                  </a:schemeClr>
                </a:solidFill>
              </a:rPr>
              <a:t>Initiated by your supervisor </a:t>
            </a:r>
          </a:p>
          <a:p>
            <a:endParaRPr lang="en-US" sz="1400" dirty="0">
              <a:solidFill>
                <a:schemeClr val="tx1">
                  <a:lumMod val="75000"/>
                  <a:lumOff val="25000"/>
                </a:schemeClr>
              </a:solidFill>
            </a:endParaRPr>
          </a:p>
          <a:p>
            <a:r>
              <a:rPr lang="en-US" dirty="0">
                <a:solidFill>
                  <a:schemeClr val="tx1">
                    <a:lumMod val="75000"/>
                    <a:lumOff val="25000"/>
                  </a:schemeClr>
                </a:solidFill>
              </a:rPr>
              <a:t>Review and discuss:</a:t>
            </a:r>
          </a:p>
          <a:p>
            <a:pPr lvl="1">
              <a:buFont typeface="+mj-lt"/>
              <a:buAutoNum type="arabicParenR"/>
            </a:pPr>
            <a:r>
              <a:rPr lang="en-US" dirty="0">
                <a:solidFill>
                  <a:schemeClr val="tx1">
                    <a:lumMod val="75000"/>
                    <a:lumOff val="25000"/>
                  </a:schemeClr>
                </a:solidFill>
              </a:rPr>
              <a:t> Organizational goals and priorities </a:t>
            </a:r>
          </a:p>
          <a:p>
            <a:pPr lvl="1">
              <a:buFont typeface="+mj-lt"/>
              <a:buAutoNum type="arabicParenR"/>
            </a:pPr>
            <a:r>
              <a:rPr lang="en-US" dirty="0">
                <a:solidFill>
                  <a:schemeClr val="tx1">
                    <a:lumMod val="75000"/>
                    <a:lumOff val="25000"/>
                  </a:schemeClr>
                </a:solidFill>
              </a:rPr>
              <a:t> Performance elements and standards</a:t>
            </a:r>
          </a:p>
          <a:p>
            <a:pPr lvl="1">
              <a:buFont typeface="+mj-lt"/>
              <a:buAutoNum type="arabicParenR"/>
            </a:pPr>
            <a:r>
              <a:rPr lang="en-US" dirty="0">
                <a:solidFill>
                  <a:schemeClr val="tx1">
                    <a:lumMod val="75000"/>
                    <a:lumOff val="25000"/>
                  </a:schemeClr>
                </a:solidFill>
              </a:rPr>
              <a:t> Supervisor’s expectations</a:t>
            </a:r>
          </a:p>
          <a:p>
            <a:pPr lvl="1">
              <a:buFont typeface="+mj-lt"/>
              <a:buAutoNum type="arabicParenR"/>
            </a:pPr>
            <a:r>
              <a:rPr lang="en-US" dirty="0">
                <a:solidFill>
                  <a:schemeClr val="tx1">
                    <a:lumMod val="75000"/>
                    <a:lumOff val="25000"/>
                  </a:schemeClr>
                </a:solidFill>
              </a:rPr>
              <a:t> Employee’s accomplishments/contributions</a:t>
            </a:r>
          </a:p>
          <a:p>
            <a:pPr lvl="1">
              <a:buFont typeface="+mj-lt"/>
              <a:buAutoNum type="arabicParenR"/>
            </a:pPr>
            <a:r>
              <a:rPr lang="en-US" dirty="0">
                <a:solidFill>
                  <a:schemeClr val="tx1">
                    <a:lumMod val="75000"/>
                    <a:lumOff val="25000"/>
                  </a:schemeClr>
                </a:solidFill>
              </a:rPr>
              <a:t> Employee’s level of performance</a:t>
            </a:r>
          </a:p>
          <a:p>
            <a:pPr lvl="1">
              <a:buFont typeface="+mj-lt"/>
              <a:buAutoNum type="arabicParenR"/>
            </a:pPr>
            <a:r>
              <a:rPr lang="en-US" dirty="0">
                <a:solidFill>
                  <a:schemeClr val="tx1">
                    <a:lumMod val="75000"/>
                    <a:lumOff val="25000"/>
                  </a:schemeClr>
                </a:solidFill>
              </a:rPr>
              <a:t> Barriers to success</a:t>
            </a:r>
          </a:p>
          <a:p>
            <a:pPr lvl="1">
              <a:buFont typeface="+mj-lt"/>
              <a:buAutoNum type="arabicParenR"/>
            </a:pPr>
            <a:r>
              <a:rPr lang="en-US" dirty="0">
                <a:solidFill>
                  <a:schemeClr val="tx1">
                    <a:lumMod val="75000"/>
                    <a:lumOff val="25000"/>
                  </a:schemeClr>
                </a:solidFill>
              </a:rPr>
              <a:t> Employee’s developmental needs and career goals</a:t>
            </a:r>
          </a:p>
          <a:p>
            <a:endParaRPr lang="en-US" sz="1400" dirty="0">
              <a:solidFill>
                <a:schemeClr val="tx1">
                  <a:lumMod val="75000"/>
                  <a:lumOff val="25000"/>
                </a:schemeClr>
              </a:solidFill>
            </a:endParaRPr>
          </a:p>
          <a:p>
            <a:r>
              <a:rPr lang="en-US" dirty="0">
                <a:solidFill>
                  <a:schemeClr val="tx1">
                    <a:lumMod val="75000"/>
                    <a:lumOff val="25000"/>
                  </a:schemeClr>
                </a:solidFill>
              </a:rPr>
              <a:t>No rating or performance narrative is assigned</a:t>
            </a:r>
          </a:p>
          <a:p>
            <a:endParaRPr lang="en-US" sz="3200" dirty="0">
              <a:solidFill>
                <a:schemeClr val="tx1">
                  <a:lumMod val="75000"/>
                  <a:lumOff val="25000"/>
                </a:schemeClr>
              </a:solidFill>
            </a:endParaRPr>
          </a:p>
          <a:p>
            <a:endParaRPr lang="en-US" dirty="0">
              <a:solidFill>
                <a:schemeClr val="tx1">
                  <a:lumMod val="75000"/>
                  <a:lumOff val="25000"/>
                </a:schemeClr>
              </a:solidFill>
            </a:endParaRPr>
          </a:p>
        </p:txBody>
      </p:sp>
      <p:sp>
        <p:nvSpPr>
          <p:cNvPr id="2" name="Slide Number Placeholder 1"/>
          <p:cNvSpPr>
            <a:spLocks noGrp="1"/>
          </p:cNvSpPr>
          <p:nvPr>
            <p:ph type="sldNum" sz="quarter" idx="12"/>
          </p:nvPr>
        </p:nvSpPr>
        <p:spPr/>
        <p:txBody>
          <a:bodyPr/>
          <a:lstStyle/>
          <a:p>
            <a:fld id="{56E57F36-6D23-4C39-A2C3-D58391D75D53}" type="slidenum">
              <a:rPr lang="en-US" smtClean="0">
                <a:solidFill>
                  <a:prstClr val="black">
                    <a:tint val="75000"/>
                  </a:prstClr>
                </a:solidFill>
              </a:rPr>
              <a:pPr/>
              <a:t>48</a:t>
            </a:fld>
            <a:endParaRPr lang="en-US" dirty="0">
              <a:solidFill>
                <a:prstClr val="black">
                  <a:tint val="75000"/>
                </a:prstClr>
              </a:solidFill>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r="4489"/>
          <a:stretch/>
        </p:blipFill>
        <p:spPr>
          <a:xfrm>
            <a:off x="7689167" y="1742925"/>
            <a:ext cx="4502833" cy="3142975"/>
          </a:xfrm>
          <a:prstGeom prst="rect">
            <a:avLst/>
          </a:prstGeom>
        </p:spPr>
      </p:pic>
    </p:spTree>
    <p:extLst>
      <p:ext uri="{BB962C8B-B14F-4D97-AF65-F5344CB8AC3E}">
        <p14:creationId xmlns:p14="http://schemas.microsoft.com/office/powerpoint/2010/main" val="35269644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331304"/>
            <a:ext cx="9917624" cy="1149419"/>
          </a:xfrm>
        </p:spPr>
        <p:txBody>
          <a:bodyPr>
            <a:normAutofit/>
          </a:bodyPr>
          <a:lstStyle/>
          <a:p>
            <a:r>
              <a:rPr lang="en-US" sz="3800" b="1" dirty="0">
                <a:solidFill>
                  <a:srgbClr val="003399"/>
                </a:solidFill>
                <a:latin typeface="Arial" panose="020B0604020202020204" pitchFamily="34" charset="0"/>
                <a:cs typeface="Arial" panose="020B0604020202020204" pitchFamily="34" charset="0"/>
              </a:rPr>
              <a:t>Preparing for your Progress Review </a:t>
            </a:r>
            <a:endParaRPr lang="en-US" sz="3800" dirty="0">
              <a:solidFill>
                <a:srgbClr val="003399"/>
              </a:solidFill>
              <a:latin typeface="Arial" panose="020B0604020202020204" pitchFamily="34" charset="0"/>
              <a:cs typeface="Arial" panose="020B0604020202020204" pitchFamily="34" charset="0"/>
            </a:endParaRPr>
          </a:p>
        </p:txBody>
      </p:sp>
      <p:sp>
        <p:nvSpPr>
          <p:cNvPr id="9" name="Content Placeholder 8"/>
          <p:cNvSpPr>
            <a:spLocks noGrp="1"/>
          </p:cNvSpPr>
          <p:nvPr>
            <p:ph sz="half" idx="1"/>
          </p:nvPr>
        </p:nvSpPr>
        <p:spPr>
          <a:xfrm>
            <a:off x="932686" y="1463515"/>
            <a:ext cx="10030587" cy="5318285"/>
          </a:xfrm>
        </p:spPr>
        <p:txBody>
          <a:bodyPr>
            <a:noAutofit/>
          </a:bodyPr>
          <a:lstStyle/>
          <a:p>
            <a:pPr marL="457200" indent="-457200">
              <a:buFont typeface="+mj-lt"/>
              <a:buAutoNum type="arabicPeriod"/>
            </a:pPr>
            <a:r>
              <a:rPr lang="en-US" sz="2700" dirty="0">
                <a:solidFill>
                  <a:schemeClr val="tx1">
                    <a:lumMod val="75000"/>
                    <a:lumOff val="25000"/>
                  </a:schemeClr>
                </a:solidFill>
              </a:rPr>
              <a:t>Thoroughly review your performance pla</a:t>
            </a:r>
            <a:r>
              <a:rPr lang="en-US" dirty="0">
                <a:solidFill>
                  <a:schemeClr val="tx1">
                    <a:lumMod val="75000"/>
                    <a:lumOff val="25000"/>
                  </a:schemeClr>
                </a:solidFill>
              </a:rPr>
              <a:t>n</a:t>
            </a:r>
          </a:p>
          <a:p>
            <a:pPr lvl="1"/>
            <a:r>
              <a:rPr lang="en-US" sz="2500" dirty="0">
                <a:solidFill>
                  <a:schemeClr val="tx1">
                    <a:lumMod val="75000"/>
                    <a:lumOff val="25000"/>
                  </a:schemeClr>
                </a:solidFill>
              </a:rPr>
              <a:t>Think of specific examples or instances of high achievement</a:t>
            </a:r>
          </a:p>
          <a:p>
            <a:pPr lvl="1"/>
            <a:r>
              <a:rPr lang="en-US" sz="2500" dirty="0">
                <a:solidFill>
                  <a:schemeClr val="tx1">
                    <a:lumMod val="75000"/>
                    <a:lumOff val="25000"/>
                  </a:schemeClr>
                </a:solidFill>
              </a:rPr>
              <a:t>What tasks are you not doing as well? Why?</a:t>
            </a:r>
          </a:p>
          <a:p>
            <a:pPr marL="457200" indent="-457200">
              <a:buFont typeface="+mj-lt"/>
              <a:buAutoNum type="arabicPeriod"/>
            </a:pPr>
            <a:endParaRPr lang="en-US" sz="1050" dirty="0">
              <a:solidFill>
                <a:schemeClr val="tx1">
                  <a:lumMod val="75000"/>
                  <a:lumOff val="25000"/>
                </a:schemeClr>
              </a:solidFill>
            </a:endParaRPr>
          </a:p>
          <a:p>
            <a:pPr marL="457200" indent="-457200">
              <a:buFont typeface="+mj-lt"/>
              <a:buAutoNum type="arabicPeriod"/>
            </a:pPr>
            <a:r>
              <a:rPr lang="en-US" sz="2700" dirty="0">
                <a:solidFill>
                  <a:schemeClr val="tx1">
                    <a:lumMod val="75000"/>
                    <a:lumOff val="25000"/>
                  </a:schemeClr>
                </a:solidFill>
              </a:rPr>
              <a:t>List your accomplishments and achievements</a:t>
            </a:r>
          </a:p>
          <a:p>
            <a:pPr lvl="1"/>
            <a:r>
              <a:rPr lang="en-US" sz="2500" dirty="0">
                <a:solidFill>
                  <a:schemeClr val="tx1">
                    <a:lumMod val="75000"/>
                    <a:lumOff val="25000"/>
                  </a:schemeClr>
                </a:solidFill>
              </a:rPr>
              <a:t>Evidence</a:t>
            </a:r>
          </a:p>
          <a:p>
            <a:pPr lvl="1"/>
            <a:r>
              <a:rPr lang="en-US" sz="2500" dirty="0">
                <a:solidFill>
                  <a:schemeClr val="tx1">
                    <a:lumMod val="75000"/>
                    <a:lumOff val="25000"/>
                  </a:schemeClr>
                </a:solidFill>
              </a:rPr>
              <a:t>How have you communicated achievements?</a:t>
            </a:r>
          </a:p>
          <a:p>
            <a:pPr lvl="1"/>
            <a:endParaRPr lang="en-US" sz="1050" dirty="0">
              <a:solidFill>
                <a:schemeClr val="tx1">
                  <a:lumMod val="75000"/>
                  <a:lumOff val="25000"/>
                </a:schemeClr>
              </a:solidFill>
            </a:endParaRPr>
          </a:p>
          <a:p>
            <a:pPr marL="514350" indent="-514350">
              <a:buFont typeface="+mj-lt"/>
              <a:buAutoNum type="arabicPeriod"/>
            </a:pPr>
            <a:r>
              <a:rPr lang="en-US" sz="2700" dirty="0">
                <a:solidFill>
                  <a:schemeClr val="tx1">
                    <a:lumMod val="75000"/>
                    <a:lumOff val="25000"/>
                  </a:schemeClr>
                </a:solidFill>
              </a:rPr>
              <a:t>Anticipate and embrace fair criticism</a:t>
            </a:r>
          </a:p>
          <a:p>
            <a:pPr marL="514350" indent="-514350">
              <a:buFont typeface="+mj-lt"/>
              <a:buAutoNum type="arabicPeriod"/>
            </a:pPr>
            <a:endParaRPr lang="en-US" sz="1050" dirty="0">
              <a:solidFill>
                <a:schemeClr val="tx1">
                  <a:lumMod val="75000"/>
                  <a:lumOff val="25000"/>
                </a:schemeClr>
              </a:solidFill>
            </a:endParaRPr>
          </a:p>
          <a:p>
            <a:pPr marL="514350" indent="-514350">
              <a:buFont typeface="+mj-lt"/>
              <a:buAutoNum type="arabicPeriod"/>
            </a:pPr>
            <a:r>
              <a:rPr lang="en-US" sz="2700" dirty="0">
                <a:solidFill>
                  <a:schemeClr val="tx1">
                    <a:lumMod val="75000"/>
                    <a:lumOff val="25000"/>
                  </a:schemeClr>
                </a:solidFill>
              </a:rPr>
              <a:t>Mention any barriers</a:t>
            </a:r>
          </a:p>
          <a:p>
            <a:pPr marL="514350" indent="-514350">
              <a:buFont typeface="+mj-lt"/>
              <a:buAutoNum type="arabicPeriod"/>
            </a:pPr>
            <a:endParaRPr lang="en-US" sz="1050" dirty="0">
              <a:solidFill>
                <a:schemeClr val="tx1">
                  <a:lumMod val="75000"/>
                  <a:lumOff val="25000"/>
                </a:schemeClr>
              </a:solidFill>
            </a:endParaRPr>
          </a:p>
          <a:p>
            <a:pPr marL="514350" indent="-514350">
              <a:buFont typeface="+mj-lt"/>
              <a:buAutoNum type="arabicPeriod"/>
            </a:pPr>
            <a:r>
              <a:rPr lang="en-US" sz="2700" dirty="0">
                <a:solidFill>
                  <a:schemeClr val="tx1">
                    <a:lumMod val="75000"/>
                    <a:lumOff val="25000"/>
                  </a:schemeClr>
                </a:solidFill>
              </a:rPr>
              <a:t>Discuss the future</a:t>
            </a:r>
            <a:endParaRPr lang="en-US" sz="3200" dirty="0">
              <a:solidFill>
                <a:schemeClr val="tx1">
                  <a:lumMod val="75000"/>
                  <a:lumOff val="25000"/>
                </a:schemeClr>
              </a:solidFill>
            </a:endParaRPr>
          </a:p>
          <a:p>
            <a:pPr marL="457200" indent="-457200">
              <a:buFont typeface="+mj-lt"/>
              <a:buAutoNum type="arabicPeriod"/>
            </a:pPr>
            <a:endParaRPr lang="en-US" dirty="0">
              <a:solidFill>
                <a:schemeClr val="tx1">
                  <a:lumMod val="75000"/>
                  <a:lumOff val="25000"/>
                </a:schemeClr>
              </a:solidFill>
            </a:endParaRPr>
          </a:p>
        </p:txBody>
      </p:sp>
      <p:sp>
        <p:nvSpPr>
          <p:cNvPr id="2" name="Slide Number Placeholder 1"/>
          <p:cNvSpPr>
            <a:spLocks noGrp="1"/>
          </p:cNvSpPr>
          <p:nvPr>
            <p:ph type="sldNum" sz="quarter" idx="12"/>
          </p:nvPr>
        </p:nvSpPr>
        <p:spPr/>
        <p:txBody>
          <a:bodyPr/>
          <a:lstStyle/>
          <a:p>
            <a:fld id="{56E57F36-6D23-4C39-A2C3-D58391D75D53}" type="slidenum">
              <a:rPr lang="en-US" smtClean="0">
                <a:solidFill>
                  <a:prstClr val="black">
                    <a:tint val="75000"/>
                  </a:prstClr>
                </a:solidFill>
              </a:rPr>
              <a:pPr/>
              <a:t>49</a:t>
            </a:fld>
            <a:endParaRPr lang="en-US" dirty="0">
              <a:solidFill>
                <a:prstClr val="black">
                  <a:tint val="75000"/>
                </a:prstClr>
              </a:solidFill>
            </a:endParaRPr>
          </a:p>
        </p:txBody>
      </p:sp>
    </p:spTree>
    <p:extLst>
      <p:ext uri="{BB962C8B-B14F-4D97-AF65-F5344CB8AC3E}">
        <p14:creationId xmlns:p14="http://schemas.microsoft.com/office/powerpoint/2010/main" val="702055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7152"/>
            <a:ext cx="10515600" cy="982832"/>
          </a:xfrm>
        </p:spPr>
        <p:txBody>
          <a:bodyPr>
            <a:normAutofit/>
          </a:bodyPr>
          <a:lstStyle/>
          <a:p>
            <a:pPr algn="ctr"/>
            <a:r>
              <a:rPr lang="en-US" sz="4800" b="1" u="sng" dirty="0">
                <a:solidFill>
                  <a:prstClr val="black"/>
                </a:solidFill>
                <a:latin typeface="Calibri" panose="020F0502020204030204"/>
                <a:hlinkClick r:id="rId3"/>
              </a:rPr>
              <a:t>www.afge.org/newbeginnings</a:t>
            </a:r>
            <a:r>
              <a:rPr lang="en-US" sz="4800" b="1" dirty="0">
                <a:solidFill>
                  <a:prstClr val="black"/>
                </a:solidFill>
                <a:latin typeface="Calibri" panose="020F0502020204030204"/>
              </a:rPr>
              <a:t> </a:t>
            </a:r>
            <a:r>
              <a:rPr lang="en-US" b="1" dirty="0"/>
              <a:t> </a:t>
            </a:r>
            <a:endParaRPr lang="en-US" sz="4600" b="1" dirty="0"/>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521265" y="1099983"/>
            <a:ext cx="9149470" cy="5758017"/>
          </a:xfrm>
        </p:spPr>
      </p:pic>
      <p:sp>
        <p:nvSpPr>
          <p:cNvPr id="4" name="Slide Number Placeholder 3"/>
          <p:cNvSpPr>
            <a:spLocks noGrp="1"/>
          </p:cNvSpPr>
          <p:nvPr>
            <p:ph type="sldNum" sz="quarter" idx="12"/>
          </p:nvPr>
        </p:nvSpPr>
        <p:spPr/>
        <p:txBody>
          <a:bodyPr/>
          <a:lstStyle/>
          <a:p>
            <a:fld id="{56E57F36-6D23-4C39-A2C3-D58391D75D53}" type="slidenum">
              <a:rPr lang="en-US" smtClean="0"/>
              <a:t>5</a:t>
            </a:fld>
            <a:endParaRPr lang="en-US"/>
          </a:p>
        </p:txBody>
      </p:sp>
    </p:spTree>
    <p:extLst>
      <p:ext uri="{BB962C8B-B14F-4D97-AF65-F5344CB8AC3E}">
        <p14:creationId xmlns:p14="http://schemas.microsoft.com/office/powerpoint/2010/main" val="11031541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27410"/>
            <a:ext cx="12192000" cy="1331495"/>
          </a:xfrm>
          <a:prstGeom prst="rect">
            <a:avLst/>
          </a:prstGeom>
          <a:solidFill>
            <a:srgbClr val="0645A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8035" t="5253" r="1245" b="2022"/>
          <a:stretch/>
        </p:blipFill>
        <p:spPr>
          <a:xfrm>
            <a:off x="446535" y="1669210"/>
            <a:ext cx="5750546" cy="3872816"/>
          </a:xfrm>
          <a:prstGeom prst="rect">
            <a:avLst/>
          </a:prstGeom>
        </p:spPr>
      </p:pic>
      <p:sp>
        <p:nvSpPr>
          <p:cNvPr id="2" name="Title 1"/>
          <p:cNvSpPr>
            <a:spLocks noGrp="1"/>
          </p:cNvSpPr>
          <p:nvPr>
            <p:ph type="title"/>
          </p:nvPr>
        </p:nvSpPr>
        <p:spPr>
          <a:xfrm>
            <a:off x="1865399" y="284205"/>
            <a:ext cx="7414526" cy="691978"/>
          </a:xfrm>
        </p:spPr>
        <p:txBody>
          <a:bodyPr>
            <a:noAutofit/>
          </a:bodyPr>
          <a:lstStyle/>
          <a:p>
            <a:pPr algn="ctr"/>
            <a:r>
              <a:rPr lang="en-US" sz="4400" b="1" dirty="0">
                <a:solidFill>
                  <a:srgbClr val="003399"/>
                </a:solidFill>
                <a:latin typeface="Arial" panose="020B0604020202020204" pitchFamily="34" charset="0"/>
                <a:cs typeface="Arial" panose="020B0604020202020204" pitchFamily="34" charset="0"/>
              </a:rPr>
              <a:t>MyPerformance</a:t>
            </a:r>
          </a:p>
        </p:txBody>
      </p:sp>
      <p:sp>
        <p:nvSpPr>
          <p:cNvPr id="16" name="Text Placeholder 15"/>
          <p:cNvSpPr>
            <a:spLocks noGrp="1"/>
          </p:cNvSpPr>
          <p:nvPr>
            <p:ph type="body" sz="half" idx="2"/>
          </p:nvPr>
        </p:nvSpPr>
        <p:spPr>
          <a:xfrm>
            <a:off x="5383888" y="2095500"/>
            <a:ext cx="6188987" cy="4433636"/>
          </a:xfrm>
        </p:spPr>
        <p:txBody>
          <a:bodyPr>
            <a:normAutofit/>
          </a:bodyPr>
          <a:lstStyle/>
          <a:p>
            <a:pPr marL="914400" lvl="1" indent="-457200">
              <a:spcAft>
                <a:spcPts val="800"/>
              </a:spcAft>
              <a:buFont typeface="Arial" panose="020B0604020202020204" pitchFamily="34" charset="0"/>
              <a:buChar char="•"/>
            </a:pPr>
            <a:r>
              <a:rPr lang="en-US" sz="3400" dirty="0">
                <a:solidFill>
                  <a:schemeClr val="tx1">
                    <a:lumMod val="65000"/>
                    <a:lumOff val="35000"/>
                  </a:schemeClr>
                </a:solidFill>
              </a:rPr>
              <a:t>Progress Review</a:t>
            </a:r>
          </a:p>
          <a:p>
            <a:pPr marL="914400" lvl="1" indent="-457200">
              <a:spcAft>
                <a:spcPts val="800"/>
              </a:spcAft>
              <a:buFont typeface="Arial" panose="020B0604020202020204" pitchFamily="34" charset="0"/>
              <a:buChar char="•"/>
            </a:pPr>
            <a:r>
              <a:rPr lang="en-US" sz="3400" dirty="0" err="1">
                <a:solidFill>
                  <a:schemeClr val="tx1">
                    <a:lumMod val="65000"/>
                    <a:lumOff val="35000"/>
                  </a:schemeClr>
                </a:solidFill>
              </a:rPr>
              <a:t>MyJournal</a:t>
            </a:r>
            <a:r>
              <a:rPr lang="en-US" sz="3400" dirty="0">
                <a:solidFill>
                  <a:schemeClr val="tx1">
                    <a:lumMod val="65000"/>
                    <a:lumOff val="35000"/>
                  </a:schemeClr>
                </a:solidFill>
              </a:rPr>
              <a:t> function</a:t>
            </a:r>
            <a:endParaRPr lang="en-US" sz="2000" dirty="0">
              <a:solidFill>
                <a:schemeClr val="tx1">
                  <a:lumMod val="65000"/>
                  <a:lumOff val="35000"/>
                </a:schemeClr>
              </a:solidFill>
            </a:endParaRPr>
          </a:p>
          <a:p>
            <a:pPr marL="685800" lvl="1" indent="-228600">
              <a:buFont typeface="Arial" panose="020B0604020202020204" pitchFamily="34" charset="0"/>
              <a:buChar char="•"/>
            </a:pPr>
            <a:endParaRPr lang="en-US" sz="1800" dirty="0">
              <a:solidFill>
                <a:schemeClr val="tx1">
                  <a:lumMod val="65000"/>
                  <a:lumOff val="35000"/>
                </a:schemeClr>
              </a:solidFill>
            </a:endParaRPr>
          </a:p>
          <a:p>
            <a:pPr marL="685800" lvl="1" indent="-228600">
              <a:buFont typeface="Arial" panose="020B0604020202020204" pitchFamily="34" charset="0"/>
              <a:buChar char="•"/>
            </a:pPr>
            <a:endParaRPr lang="en-US" sz="2000" dirty="0">
              <a:solidFill>
                <a:schemeClr val="tx1">
                  <a:lumMod val="65000"/>
                  <a:lumOff val="35000"/>
                </a:schemeClr>
              </a:solidFill>
            </a:endParaRPr>
          </a:p>
          <a:p>
            <a:pPr marL="1143000" lvl="2" indent="-228600">
              <a:buFont typeface="Arial" panose="020B0604020202020204" pitchFamily="34" charset="0"/>
              <a:buChar char="•"/>
            </a:pPr>
            <a:endParaRPr lang="en-US" sz="1800" dirty="0">
              <a:solidFill>
                <a:schemeClr val="tx1">
                  <a:lumMod val="65000"/>
                  <a:lumOff val="35000"/>
                </a:schemeClr>
              </a:solidFill>
            </a:endParaRPr>
          </a:p>
          <a:p>
            <a:pPr lvl="2"/>
            <a:endParaRPr lang="en-US" sz="1800" dirty="0">
              <a:solidFill>
                <a:schemeClr val="tx1">
                  <a:lumMod val="65000"/>
                  <a:lumOff val="35000"/>
                </a:schemeClr>
              </a:solidFill>
            </a:endParaRPr>
          </a:p>
          <a:p>
            <a:pPr marL="285750" indent="-285750">
              <a:buFont typeface="Arial" panose="020B0604020202020204" pitchFamily="34" charset="0"/>
              <a:buChar char="•"/>
            </a:pPr>
            <a:endParaRPr lang="en-US" sz="2000" dirty="0"/>
          </a:p>
        </p:txBody>
      </p:sp>
      <p:sp>
        <p:nvSpPr>
          <p:cNvPr id="6" name="Content Placeholder 2"/>
          <p:cNvSpPr txBox="1">
            <a:spLocks/>
          </p:cNvSpPr>
          <p:nvPr/>
        </p:nvSpPr>
        <p:spPr>
          <a:xfrm>
            <a:off x="6735146" y="4416491"/>
            <a:ext cx="4618654" cy="1735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prstClr val="black"/>
              </a:solidFill>
            </a:endParaRPr>
          </a:p>
        </p:txBody>
      </p:sp>
      <p:sp>
        <p:nvSpPr>
          <p:cNvPr id="3" name="Slide Number Placeholder 2"/>
          <p:cNvSpPr>
            <a:spLocks noGrp="1"/>
          </p:cNvSpPr>
          <p:nvPr>
            <p:ph type="sldNum" sz="quarter" idx="12"/>
          </p:nvPr>
        </p:nvSpPr>
        <p:spPr/>
        <p:txBody>
          <a:bodyPr/>
          <a:lstStyle/>
          <a:p>
            <a:fld id="{56E57F36-6D23-4C39-A2C3-D58391D75D53}" type="slidenum">
              <a:rPr lang="en-US" smtClean="0">
                <a:solidFill>
                  <a:prstClr val="black">
                    <a:tint val="75000"/>
                  </a:prstClr>
                </a:solidFill>
              </a:rPr>
              <a:pPr/>
              <a:t>50</a:t>
            </a:fld>
            <a:endParaRPr lang="en-US">
              <a:solidFill>
                <a:prstClr val="black">
                  <a:tint val="75000"/>
                </a:prstClr>
              </a:solidFill>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0000">
            <a:off x="1517943" y="1884358"/>
            <a:ext cx="2130200" cy="1911083"/>
          </a:xfrm>
          <a:prstGeom prst="rect">
            <a:avLst/>
          </a:prstGeom>
        </p:spPr>
      </p:pic>
    </p:spTree>
    <p:extLst>
      <p:ext uri="{BB962C8B-B14F-4D97-AF65-F5344CB8AC3E}">
        <p14:creationId xmlns:p14="http://schemas.microsoft.com/office/powerpoint/2010/main" val="7161958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410"/>
            <a:ext cx="12192000" cy="1331495"/>
          </a:xfrm>
          <a:prstGeom prst="rect">
            <a:avLst/>
          </a:prstGeom>
          <a:solidFill>
            <a:srgbClr val="0645A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865399" y="284205"/>
            <a:ext cx="7414526" cy="691978"/>
          </a:xfrm>
        </p:spPr>
        <p:txBody>
          <a:bodyPr>
            <a:noAutofit/>
          </a:bodyPr>
          <a:lstStyle/>
          <a:p>
            <a:pPr algn="ctr"/>
            <a:r>
              <a:rPr lang="en-US" sz="4400" b="1" dirty="0">
                <a:solidFill>
                  <a:srgbClr val="003399"/>
                </a:solidFill>
                <a:latin typeface="Arial" panose="020B0604020202020204" pitchFamily="34" charset="0"/>
                <a:cs typeface="Arial" panose="020B0604020202020204" pitchFamily="34" charset="0"/>
              </a:rPr>
              <a:t>MyPerformance</a:t>
            </a:r>
          </a:p>
        </p:txBody>
      </p:sp>
      <p:sp>
        <p:nvSpPr>
          <p:cNvPr id="6" name="Content Placeholder 2"/>
          <p:cNvSpPr txBox="1">
            <a:spLocks/>
          </p:cNvSpPr>
          <p:nvPr/>
        </p:nvSpPr>
        <p:spPr>
          <a:xfrm>
            <a:off x="6735146" y="4416491"/>
            <a:ext cx="4618654" cy="1735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E57F36-6D23-4C39-A2C3-D58391D75D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6712"/>
          <a:stretch/>
        </p:blipFill>
        <p:spPr>
          <a:xfrm>
            <a:off x="15240" y="1592864"/>
            <a:ext cx="12161520" cy="5252436"/>
          </a:xfrm>
          <a:prstGeom prst="rect">
            <a:avLst/>
          </a:prstGeom>
        </p:spPr>
      </p:pic>
      <p:sp>
        <p:nvSpPr>
          <p:cNvPr id="12" name="Left Arrow 11"/>
          <p:cNvSpPr/>
          <p:nvPr/>
        </p:nvSpPr>
        <p:spPr>
          <a:xfrm rot="4480748">
            <a:off x="293916" y="3097287"/>
            <a:ext cx="1812543" cy="882882"/>
          </a:xfrm>
          <a:prstGeom prst="leftArrow">
            <a:avLst/>
          </a:prstGeom>
          <a:solidFill>
            <a:srgbClr val="F4EF11"/>
          </a:solidFill>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 name="Text Placeholder 6"/>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96128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410"/>
            <a:ext cx="12192000" cy="1331495"/>
          </a:xfrm>
          <a:prstGeom prst="rect">
            <a:avLst/>
          </a:prstGeom>
          <a:solidFill>
            <a:srgbClr val="0645A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865399" y="284205"/>
            <a:ext cx="7414526" cy="691978"/>
          </a:xfrm>
        </p:spPr>
        <p:txBody>
          <a:bodyPr>
            <a:noAutofit/>
          </a:bodyPr>
          <a:lstStyle/>
          <a:p>
            <a:pPr algn="ctr"/>
            <a:r>
              <a:rPr lang="en-US" sz="4400" b="1" dirty="0">
                <a:solidFill>
                  <a:srgbClr val="003399"/>
                </a:solidFill>
                <a:latin typeface="Arial" panose="020B0604020202020204" pitchFamily="34" charset="0"/>
                <a:cs typeface="Arial" panose="020B0604020202020204" pitchFamily="34" charset="0"/>
              </a:rPr>
              <a:t>MyPerformance</a:t>
            </a:r>
          </a:p>
        </p:txBody>
      </p:sp>
      <p:sp>
        <p:nvSpPr>
          <p:cNvPr id="6" name="Content Placeholder 2"/>
          <p:cNvSpPr txBox="1">
            <a:spLocks/>
          </p:cNvSpPr>
          <p:nvPr/>
        </p:nvSpPr>
        <p:spPr>
          <a:xfrm>
            <a:off x="6735146" y="4416491"/>
            <a:ext cx="4618654" cy="1735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E57F36-6D23-4C39-A2C3-D58391D75D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2357"/>
          <a:stretch/>
        </p:blipFill>
        <p:spPr>
          <a:xfrm>
            <a:off x="830953" y="1335024"/>
            <a:ext cx="10530095" cy="5522976"/>
          </a:xfrm>
          <a:prstGeom prst="rect">
            <a:avLst/>
          </a:prstGeom>
        </p:spPr>
      </p:pic>
      <p:sp>
        <p:nvSpPr>
          <p:cNvPr id="12" name="Left Arrow 11"/>
          <p:cNvSpPr/>
          <p:nvPr/>
        </p:nvSpPr>
        <p:spPr>
          <a:xfrm rot="1426665">
            <a:off x="4532481" y="2342439"/>
            <a:ext cx="1812543" cy="882882"/>
          </a:xfrm>
          <a:prstGeom prst="leftArrow">
            <a:avLst/>
          </a:prstGeom>
          <a:solidFill>
            <a:srgbClr val="F4EF11"/>
          </a:solidFill>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6049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6E57F36-6D23-4C39-A2C3-D58391D75D53}" type="slidenum">
              <a:rPr lang="en-US" smtClean="0">
                <a:solidFill>
                  <a:prstClr val="black">
                    <a:tint val="75000"/>
                  </a:prstClr>
                </a:solidFill>
              </a:rPr>
              <a:pPr/>
              <a:t>53</a:t>
            </a:fld>
            <a:endParaRPr lang="en-US">
              <a:solidFill>
                <a:prstClr val="black">
                  <a:tint val="75000"/>
                </a:prstClr>
              </a:solidFill>
            </a:endParaRPr>
          </a:p>
        </p:txBody>
      </p:sp>
      <p:sp>
        <p:nvSpPr>
          <p:cNvPr id="6" name="Text Placeholder 5"/>
          <p:cNvSpPr>
            <a:spLocks noGrp="1"/>
          </p:cNvSpPr>
          <p:nvPr>
            <p:ph type="body" sz="quarter" idx="14"/>
          </p:nvPr>
        </p:nvSpPr>
        <p:spPr>
          <a:xfrm>
            <a:off x="1169066" y="2007863"/>
            <a:ext cx="5368665" cy="4713612"/>
          </a:xfrm>
        </p:spPr>
        <p:txBody>
          <a:bodyPr>
            <a:normAutofit/>
          </a:bodyPr>
          <a:lstStyle/>
          <a:p>
            <a:pPr>
              <a:spcAft>
                <a:spcPts val="600"/>
              </a:spcAft>
            </a:pPr>
            <a:r>
              <a:rPr lang="en-US" sz="3200" dirty="0">
                <a:solidFill>
                  <a:schemeClr val="tx1">
                    <a:lumMod val="75000"/>
                    <a:lumOff val="25000"/>
                  </a:schemeClr>
                </a:solidFill>
              </a:rPr>
              <a:t>Remind members to continue documenting achievements</a:t>
            </a:r>
          </a:p>
          <a:p>
            <a:pPr>
              <a:spcAft>
                <a:spcPts val="600"/>
              </a:spcAft>
            </a:pPr>
            <a:r>
              <a:rPr lang="en-US" sz="3200" dirty="0">
                <a:solidFill>
                  <a:schemeClr val="tx1">
                    <a:lumMod val="75000"/>
                    <a:lumOff val="25000"/>
                  </a:schemeClr>
                </a:solidFill>
              </a:rPr>
              <a:t>Remind members of appraisal items (e.g. progress review) and tips on how to prepare</a:t>
            </a:r>
          </a:p>
        </p:txBody>
      </p:sp>
      <p:sp>
        <p:nvSpPr>
          <p:cNvPr id="7" name="Title 1"/>
          <p:cNvSpPr txBox="1">
            <a:spLocks/>
          </p:cNvSpPr>
          <p:nvPr/>
        </p:nvSpPr>
        <p:spPr>
          <a:xfrm>
            <a:off x="0" y="218890"/>
            <a:ext cx="11639006" cy="69197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b="1" dirty="0">
                <a:solidFill>
                  <a:schemeClr val="tx1">
                    <a:lumMod val="75000"/>
                    <a:lumOff val="25000"/>
                  </a:schemeClr>
                </a:solidFill>
                <a:latin typeface="Arial" panose="020B0604020202020204" pitchFamily="34" charset="0"/>
                <a:cs typeface="Arial" panose="020B0604020202020204" pitchFamily="34" charset="0"/>
              </a:rPr>
              <a:t>Issues for your Local to Consider</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773" y="1588168"/>
            <a:ext cx="5541975" cy="4523874"/>
          </a:xfrm>
          <a:prstGeom prst="rect">
            <a:avLst/>
          </a:prstGeom>
        </p:spPr>
      </p:pic>
    </p:spTree>
    <p:extLst>
      <p:ext uri="{BB962C8B-B14F-4D97-AF65-F5344CB8AC3E}">
        <p14:creationId xmlns:p14="http://schemas.microsoft.com/office/powerpoint/2010/main" val="36528726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9044" y="3210962"/>
            <a:ext cx="10364755" cy="1325563"/>
          </a:xfrm>
          <a:effectLst>
            <a:outerShdw blurRad="50800" dist="38100" dir="2700000" algn="tl" rotWithShape="0">
              <a:prstClr val="black">
                <a:alpha val="40000"/>
              </a:prstClr>
            </a:outerShdw>
          </a:effectLst>
        </p:spPr>
        <p:txBody>
          <a:bodyPr>
            <a:normAutofit fontScale="90000"/>
          </a:bodyPr>
          <a:lstStyle/>
          <a:p>
            <a:pPr algn="ctr"/>
            <a:r>
              <a:rPr lang="en-US" sz="8000" cap="all" dirty="0">
                <a:solidFill>
                  <a:schemeClr val="bg1"/>
                </a:solidFill>
                <a:latin typeface="Arial Black" panose="020B0A04020102020204" pitchFamily="34" charset="0"/>
              </a:rPr>
              <a:t>Labor and Bargaining</a:t>
            </a:r>
            <a:br>
              <a:rPr lang="en-US" sz="8000" cap="all" dirty="0">
                <a:solidFill>
                  <a:schemeClr val="bg1"/>
                </a:solidFill>
                <a:latin typeface="Arial Black" panose="020B0A04020102020204" pitchFamily="34" charset="0"/>
              </a:rPr>
            </a:br>
            <a:r>
              <a:rPr lang="en-US" sz="5600" dirty="0">
                <a:solidFill>
                  <a:schemeClr val="bg1"/>
                </a:solidFill>
                <a:latin typeface="Arial Black" panose="020B0A04020102020204" pitchFamily="34" charset="0"/>
              </a:rPr>
              <a:t>Communication &amp; Discussions </a:t>
            </a:r>
            <a:endParaRPr lang="en-US" sz="5600" cap="all" dirty="0">
              <a:solidFill>
                <a:schemeClr val="bg1"/>
              </a:solidFill>
              <a:latin typeface="Arial Black" panose="020B0A04020102020204" pitchFamily="34" charset="0"/>
            </a:endParaRPr>
          </a:p>
        </p:txBody>
      </p:sp>
      <p:sp>
        <p:nvSpPr>
          <p:cNvPr id="3" name="Slide Number Placeholder 2"/>
          <p:cNvSpPr>
            <a:spLocks noGrp="1"/>
          </p:cNvSpPr>
          <p:nvPr>
            <p:ph type="sldNum" sz="quarter" idx="12"/>
          </p:nvPr>
        </p:nvSpPr>
        <p:spPr/>
        <p:txBody>
          <a:bodyPr/>
          <a:lstStyle/>
          <a:p>
            <a:fld id="{56E57F36-6D23-4C39-A2C3-D58391D75D53}" type="slidenum">
              <a:rPr lang="en-US" smtClean="0">
                <a:solidFill>
                  <a:prstClr val="black">
                    <a:tint val="75000"/>
                  </a:prstClr>
                </a:solidFill>
              </a:rPr>
              <a:pPr/>
              <a:t>54</a:t>
            </a:fld>
            <a:endParaRPr lang="en-US">
              <a:solidFill>
                <a:prstClr val="black">
                  <a:tint val="75000"/>
                </a:prstClr>
              </a:solidFill>
            </a:endParaRPr>
          </a:p>
        </p:txBody>
      </p:sp>
    </p:spTree>
    <p:extLst>
      <p:ext uri="{BB962C8B-B14F-4D97-AF65-F5344CB8AC3E}">
        <p14:creationId xmlns:p14="http://schemas.microsoft.com/office/powerpoint/2010/main" val="16134375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6E57F36-6D23-4C39-A2C3-D58391D75D53}" type="slidenum">
              <a:rPr lang="en-US" smtClean="0">
                <a:solidFill>
                  <a:prstClr val="black">
                    <a:tint val="75000"/>
                  </a:prstClr>
                </a:solidFill>
              </a:rPr>
              <a:pPr/>
              <a:t>55</a:t>
            </a:fld>
            <a:endParaRPr lang="en-US">
              <a:solidFill>
                <a:prstClr val="black">
                  <a:tint val="75000"/>
                </a:prstClr>
              </a:solidFill>
            </a:endParaRPr>
          </a:p>
        </p:txBody>
      </p:sp>
      <p:sp>
        <p:nvSpPr>
          <p:cNvPr id="16" name="Text Placeholder 15"/>
          <p:cNvSpPr>
            <a:spLocks noGrp="1"/>
          </p:cNvSpPr>
          <p:nvPr>
            <p:ph type="body" sz="quarter" idx="14"/>
          </p:nvPr>
        </p:nvSpPr>
        <p:spPr/>
        <p:txBody>
          <a:bodyPr>
            <a:normAutofit/>
          </a:bodyPr>
          <a:lstStyle/>
          <a:p>
            <a:pPr lvl="1">
              <a:spcAft>
                <a:spcPts val="800"/>
              </a:spcAft>
            </a:pPr>
            <a:endParaRPr lang="en-US" sz="2000" dirty="0">
              <a:solidFill>
                <a:schemeClr val="tx1">
                  <a:lumMod val="65000"/>
                  <a:lumOff val="35000"/>
                </a:schemeClr>
              </a:solidFill>
            </a:endParaRPr>
          </a:p>
          <a:p>
            <a:pPr marL="685800" lvl="1" indent="-228600">
              <a:buFont typeface="Arial" panose="020B0604020202020204" pitchFamily="34" charset="0"/>
              <a:buChar char="•"/>
            </a:pPr>
            <a:endParaRPr lang="en-US" sz="1800" dirty="0">
              <a:solidFill>
                <a:schemeClr val="tx1">
                  <a:lumMod val="65000"/>
                  <a:lumOff val="35000"/>
                </a:schemeClr>
              </a:solidFill>
            </a:endParaRPr>
          </a:p>
          <a:p>
            <a:pPr marL="685800" lvl="1" indent="-228600">
              <a:buFont typeface="Arial" panose="020B0604020202020204" pitchFamily="34" charset="0"/>
              <a:buChar char="•"/>
            </a:pPr>
            <a:endParaRPr lang="en-US" sz="2000" dirty="0">
              <a:solidFill>
                <a:schemeClr val="tx1">
                  <a:lumMod val="65000"/>
                  <a:lumOff val="35000"/>
                </a:schemeClr>
              </a:solidFill>
            </a:endParaRPr>
          </a:p>
          <a:p>
            <a:pPr marL="1143000" lvl="2" indent="-228600">
              <a:buFont typeface="Arial" panose="020B0604020202020204" pitchFamily="34" charset="0"/>
              <a:buChar char="•"/>
            </a:pPr>
            <a:endParaRPr lang="en-US" sz="1800" dirty="0">
              <a:solidFill>
                <a:schemeClr val="tx1">
                  <a:lumMod val="65000"/>
                  <a:lumOff val="35000"/>
                </a:schemeClr>
              </a:solidFill>
            </a:endParaRPr>
          </a:p>
          <a:p>
            <a:pPr lvl="2"/>
            <a:endParaRPr lang="en-US" sz="1800" dirty="0">
              <a:solidFill>
                <a:schemeClr val="tx1">
                  <a:lumMod val="65000"/>
                  <a:lumOff val="35000"/>
                </a:schemeClr>
              </a:solidFill>
            </a:endParaRPr>
          </a:p>
          <a:p>
            <a:pPr marL="285750" indent="-285750">
              <a:buFont typeface="Arial" panose="020B0604020202020204" pitchFamily="34" charset="0"/>
              <a:buChar char="•"/>
            </a:pPr>
            <a:endParaRPr lang="en-US" sz="2000" dirty="0"/>
          </a:p>
        </p:txBody>
      </p:sp>
      <p:sp>
        <p:nvSpPr>
          <p:cNvPr id="10" name="Content Placeholder 8"/>
          <p:cNvSpPr>
            <a:spLocks noGrp="1"/>
          </p:cNvSpPr>
          <p:nvPr>
            <p:ph sz="half" idx="4294967295"/>
          </p:nvPr>
        </p:nvSpPr>
        <p:spPr>
          <a:xfrm>
            <a:off x="5453064" y="1748588"/>
            <a:ext cx="6240706" cy="4607761"/>
          </a:xfrm>
        </p:spPr>
        <p:txBody>
          <a:bodyPr>
            <a:normAutofit/>
          </a:bodyPr>
          <a:lstStyle/>
          <a:p>
            <a:pPr>
              <a:spcAft>
                <a:spcPts val="1200"/>
              </a:spcAft>
            </a:pPr>
            <a:r>
              <a:rPr lang="en-US" sz="3000" dirty="0">
                <a:solidFill>
                  <a:schemeClr val="tx1">
                    <a:lumMod val="85000"/>
                    <a:lumOff val="15000"/>
                  </a:schemeClr>
                </a:solidFill>
              </a:rPr>
              <a:t>Are supervisors meetings with employees at least three times per appraisal cycle?</a:t>
            </a:r>
          </a:p>
          <a:p>
            <a:pPr>
              <a:spcAft>
                <a:spcPts val="1200"/>
              </a:spcAft>
            </a:pPr>
            <a:r>
              <a:rPr lang="en-US" sz="3000" dirty="0">
                <a:solidFill>
                  <a:schemeClr val="tx1">
                    <a:lumMod val="85000"/>
                    <a:lumOff val="15000"/>
                  </a:schemeClr>
                </a:solidFill>
              </a:rPr>
              <a:t>Why or why not?</a:t>
            </a:r>
          </a:p>
          <a:p>
            <a:pPr marL="457200" lvl="1" indent="0">
              <a:spcAft>
                <a:spcPts val="1200"/>
              </a:spcAft>
              <a:buNone/>
            </a:pPr>
            <a:endParaRPr lang="en-US" sz="3000" dirty="0"/>
          </a:p>
        </p:txBody>
      </p:sp>
      <p:sp>
        <p:nvSpPr>
          <p:cNvPr id="6" name="Content Placeholder 2"/>
          <p:cNvSpPr txBox="1">
            <a:spLocks/>
          </p:cNvSpPr>
          <p:nvPr/>
        </p:nvSpPr>
        <p:spPr>
          <a:xfrm>
            <a:off x="6735146" y="4416491"/>
            <a:ext cx="4618654" cy="1735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prstClr val="black"/>
              </a:solidFill>
            </a:endParaRPr>
          </a:p>
        </p:txBody>
      </p:sp>
      <p:sp>
        <p:nvSpPr>
          <p:cNvPr id="7" name="Title 1"/>
          <p:cNvSpPr txBox="1">
            <a:spLocks/>
          </p:cNvSpPr>
          <p:nvPr/>
        </p:nvSpPr>
        <p:spPr>
          <a:xfrm>
            <a:off x="0" y="284163"/>
            <a:ext cx="11353800" cy="692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tx1">
                    <a:lumMod val="75000"/>
                    <a:lumOff val="25000"/>
                  </a:schemeClr>
                </a:solidFill>
                <a:latin typeface="Arial" panose="020B0604020202020204" pitchFamily="34" charset="0"/>
                <a:cs typeface="Arial" panose="020B0604020202020204" pitchFamily="34" charset="0"/>
              </a:rPr>
              <a:t>Oversight and Evaluation</a:t>
            </a:r>
          </a:p>
        </p:txBody>
      </p:sp>
    </p:spTree>
    <p:extLst>
      <p:ext uri="{BB962C8B-B14F-4D97-AF65-F5344CB8AC3E}">
        <p14:creationId xmlns:p14="http://schemas.microsoft.com/office/powerpoint/2010/main" val="37420370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6E57F36-6D23-4C39-A2C3-D58391D75D53}" type="slidenum">
              <a:rPr lang="en-US" smtClean="0">
                <a:solidFill>
                  <a:prstClr val="black">
                    <a:tint val="75000"/>
                  </a:prstClr>
                </a:solidFill>
              </a:rPr>
              <a:pPr/>
              <a:t>56</a:t>
            </a:fld>
            <a:endParaRPr lang="en-US">
              <a:solidFill>
                <a:prstClr val="black">
                  <a:tint val="75000"/>
                </a:prstClr>
              </a:solidFill>
            </a:endParaRPr>
          </a:p>
        </p:txBody>
      </p:sp>
      <p:sp>
        <p:nvSpPr>
          <p:cNvPr id="16" name="Text Placeholder 15"/>
          <p:cNvSpPr>
            <a:spLocks noGrp="1"/>
          </p:cNvSpPr>
          <p:nvPr>
            <p:ph type="body" sz="quarter" idx="14"/>
          </p:nvPr>
        </p:nvSpPr>
        <p:spPr/>
        <p:txBody>
          <a:bodyPr>
            <a:normAutofit/>
          </a:bodyPr>
          <a:lstStyle/>
          <a:p>
            <a:pPr lvl="1">
              <a:spcAft>
                <a:spcPts val="800"/>
              </a:spcAft>
            </a:pPr>
            <a:endParaRPr lang="en-US" sz="2000" dirty="0">
              <a:solidFill>
                <a:schemeClr val="tx1">
                  <a:lumMod val="65000"/>
                  <a:lumOff val="35000"/>
                </a:schemeClr>
              </a:solidFill>
            </a:endParaRPr>
          </a:p>
          <a:p>
            <a:pPr marL="685800" lvl="1" indent="-228600">
              <a:buFont typeface="Arial" panose="020B0604020202020204" pitchFamily="34" charset="0"/>
              <a:buChar char="•"/>
            </a:pPr>
            <a:endParaRPr lang="en-US" sz="1800" dirty="0">
              <a:solidFill>
                <a:schemeClr val="tx1">
                  <a:lumMod val="65000"/>
                  <a:lumOff val="35000"/>
                </a:schemeClr>
              </a:solidFill>
            </a:endParaRPr>
          </a:p>
          <a:p>
            <a:pPr marL="685800" lvl="1" indent="-228600">
              <a:buFont typeface="Arial" panose="020B0604020202020204" pitchFamily="34" charset="0"/>
              <a:buChar char="•"/>
            </a:pPr>
            <a:endParaRPr lang="en-US" sz="2000" dirty="0">
              <a:solidFill>
                <a:schemeClr val="tx1">
                  <a:lumMod val="65000"/>
                  <a:lumOff val="35000"/>
                </a:schemeClr>
              </a:solidFill>
            </a:endParaRPr>
          </a:p>
          <a:p>
            <a:pPr marL="1143000" lvl="2" indent="-228600">
              <a:buFont typeface="Arial" panose="020B0604020202020204" pitchFamily="34" charset="0"/>
              <a:buChar char="•"/>
            </a:pPr>
            <a:endParaRPr lang="en-US" sz="1800" dirty="0">
              <a:solidFill>
                <a:schemeClr val="tx1">
                  <a:lumMod val="65000"/>
                  <a:lumOff val="35000"/>
                </a:schemeClr>
              </a:solidFill>
            </a:endParaRPr>
          </a:p>
          <a:p>
            <a:pPr lvl="2"/>
            <a:endParaRPr lang="en-US" sz="1800" dirty="0">
              <a:solidFill>
                <a:schemeClr val="tx1">
                  <a:lumMod val="65000"/>
                  <a:lumOff val="35000"/>
                </a:schemeClr>
              </a:solidFill>
            </a:endParaRPr>
          </a:p>
          <a:p>
            <a:pPr marL="285750" indent="-285750">
              <a:buFont typeface="Arial" panose="020B0604020202020204" pitchFamily="34" charset="0"/>
              <a:buChar char="•"/>
            </a:pPr>
            <a:endParaRPr lang="en-US" sz="2000" dirty="0"/>
          </a:p>
        </p:txBody>
      </p:sp>
      <p:sp>
        <p:nvSpPr>
          <p:cNvPr id="2" name="Title 1"/>
          <p:cNvSpPr>
            <a:spLocks noGrp="1"/>
          </p:cNvSpPr>
          <p:nvPr>
            <p:ph type="title" idx="4294967295"/>
          </p:nvPr>
        </p:nvSpPr>
        <p:spPr>
          <a:xfrm>
            <a:off x="0" y="284163"/>
            <a:ext cx="11353800" cy="692150"/>
          </a:xfrm>
        </p:spPr>
        <p:txBody>
          <a:bodyPr>
            <a:noAutofit/>
          </a:bodyPr>
          <a:lstStyle/>
          <a:p>
            <a:pPr algn="ctr"/>
            <a:r>
              <a:rPr lang="en-US" b="1" dirty="0">
                <a:solidFill>
                  <a:schemeClr val="tx1">
                    <a:lumMod val="75000"/>
                    <a:lumOff val="25000"/>
                  </a:schemeClr>
                </a:solidFill>
                <a:latin typeface="Arial" panose="020B0604020202020204" pitchFamily="34" charset="0"/>
                <a:cs typeface="Arial" panose="020B0604020202020204" pitchFamily="34" charset="0"/>
              </a:rPr>
              <a:t>Oversight and Evaluation</a:t>
            </a:r>
          </a:p>
        </p:txBody>
      </p:sp>
      <p:sp>
        <p:nvSpPr>
          <p:cNvPr id="10" name="Content Placeholder 8"/>
          <p:cNvSpPr>
            <a:spLocks noGrp="1"/>
          </p:cNvSpPr>
          <p:nvPr>
            <p:ph sz="half" idx="4294967295"/>
          </p:nvPr>
        </p:nvSpPr>
        <p:spPr>
          <a:xfrm>
            <a:off x="5453063" y="2213810"/>
            <a:ext cx="6738937" cy="4237789"/>
          </a:xfrm>
        </p:spPr>
        <p:txBody>
          <a:bodyPr>
            <a:normAutofit/>
          </a:bodyPr>
          <a:lstStyle/>
          <a:p>
            <a:pPr>
              <a:spcAft>
                <a:spcPts val="1200"/>
              </a:spcAft>
            </a:pPr>
            <a:r>
              <a:rPr lang="en-US" sz="3000" dirty="0">
                <a:solidFill>
                  <a:schemeClr val="tx1">
                    <a:lumMod val="85000"/>
                    <a:lumOff val="15000"/>
                  </a:schemeClr>
                </a:solidFill>
              </a:rPr>
              <a:t>What should documentation look like?</a:t>
            </a:r>
          </a:p>
          <a:p>
            <a:pPr marL="457200" lvl="1" indent="0">
              <a:spcAft>
                <a:spcPts val="1200"/>
              </a:spcAft>
              <a:buNone/>
            </a:pPr>
            <a:endParaRPr lang="en-US" sz="3000" dirty="0">
              <a:solidFill>
                <a:schemeClr val="tx1">
                  <a:lumMod val="85000"/>
                  <a:lumOff val="15000"/>
                </a:schemeClr>
              </a:solidFill>
            </a:endParaRPr>
          </a:p>
        </p:txBody>
      </p:sp>
      <p:sp>
        <p:nvSpPr>
          <p:cNvPr id="6" name="Content Placeholder 2"/>
          <p:cNvSpPr txBox="1">
            <a:spLocks/>
          </p:cNvSpPr>
          <p:nvPr/>
        </p:nvSpPr>
        <p:spPr>
          <a:xfrm>
            <a:off x="6735146" y="4416491"/>
            <a:ext cx="4618654" cy="1735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prstClr val="black"/>
              </a:solidFill>
            </a:endParaRPr>
          </a:p>
        </p:txBody>
      </p:sp>
    </p:spTree>
    <p:extLst>
      <p:ext uri="{BB962C8B-B14F-4D97-AF65-F5344CB8AC3E}">
        <p14:creationId xmlns:p14="http://schemas.microsoft.com/office/powerpoint/2010/main" val="42454274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6E57F36-6D23-4C39-A2C3-D58391D75D53}" type="slidenum">
              <a:rPr lang="en-US" smtClean="0">
                <a:solidFill>
                  <a:prstClr val="black">
                    <a:tint val="75000"/>
                  </a:prstClr>
                </a:solidFill>
              </a:rPr>
              <a:pPr/>
              <a:t>57</a:t>
            </a:fld>
            <a:endParaRPr lang="en-US">
              <a:solidFill>
                <a:prstClr val="black">
                  <a:tint val="75000"/>
                </a:prstClr>
              </a:solidFill>
            </a:endParaRPr>
          </a:p>
        </p:txBody>
      </p:sp>
      <p:sp>
        <p:nvSpPr>
          <p:cNvPr id="16" name="Text Placeholder 15"/>
          <p:cNvSpPr>
            <a:spLocks noGrp="1"/>
          </p:cNvSpPr>
          <p:nvPr>
            <p:ph type="body" sz="quarter" idx="13"/>
          </p:nvPr>
        </p:nvSpPr>
        <p:spPr/>
        <p:txBody>
          <a:bodyPr>
            <a:normAutofit/>
          </a:bodyPr>
          <a:lstStyle/>
          <a:p>
            <a:pPr lvl="1">
              <a:spcAft>
                <a:spcPts val="800"/>
              </a:spcAft>
            </a:pPr>
            <a:endParaRPr lang="en-US" sz="2000" dirty="0">
              <a:solidFill>
                <a:schemeClr val="tx1">
                  <a:lumMod val="65000"/>
                  <a:lumOff val="35000"/>
                </a:schemeClr>
              </a:solidFill>
            </a:endParaRPr>
          </a:p>
          <a:p>
            <a:pPr marL="685800" lvl="1" indent="-228600">
              <a:buFont typeface="Arial" panose="020B0604020202020204" pitchFamily="34" charset="0"/>
              <a:buChar char="•"/>
            </a:pPr>
            <a:endParaRPr lang="en-US" sz="1800" dirty="0">
              <a:solidFill>
                <a:schemeClr val="tx1">
                  <a:lumMod val="65000"/>
                  <a:lumOff val="35000"/>
                </a:schemeClr>
              </a:solidFill>
            </a:endParaRPr>
          </a:p>
          <a:p>
            <a:pPr marL="685800" lvl="1" indent="-228600">
              <a:buFont typeface="Arial" panose="020B0604020202020204" pitchFamily="34" charset="0"/>
              <a:buChar char="•"/>
            </a:pPr>
            <a:endParaRPr lang="en-US" sz="2000" dirty="0">
              <a:solidFill>
                <a:schemeClr val="tx1">
                  <a:lumMod val="65000"/>
                  <a:lumOff val="35000"/>
                </a:schemeClr>
              </a:solidFill>
            </a:endParaRPr>
          </a:p>
          <a:p>
            <a:pPr marL="1143000" lvl="2" indent="-228600">
              <a:buFont typeface="Arial" panose="020B0604020202020204" pitchFamily="34" charset="0"/>
              <a:buChar char="•"/>
            </a:pPr>
            <a:endParaRPr lang="en-US" sz="1800" dirty="0">
              <a:solidFill>
                <a:schemeClr val="tx1">
                  <a:lumMod val="65000"/>
                  <a:lumOff val="35000"/>
                </a:schemeClr>
              </a:solidFill>
            </a:endParaRPr>
          </a:p>
          <a:p>
            <a:pPr lvl="2"/>
            <a:endParaRPr lang="en-US" sz="1800" dirty="0">
              <a:solidFill>
                <a:schemeClr val="tx1">
                  <a:lumMod val="65000"/>
                  <a:lumOff val="35000"/>
                </a:schemeClr>
              </a:solidFill>
            </a:endParaRPr>
          </a:p>
          <a:p>
            <a:pPr marL="285750" indent="-285750">
              <a:buFont typeface="Arial" panose="020B0604020202020204" pitchFamily="34" charset="0"/>
              <a:buChar char="•"/>
            </a:pPr>
            <a:endParaRPr lang="en-US" sz="2000" dirty="0"/>
          </a:p>
        </p:txBody>
      </p:sp>
      <p:sp>
        <p:nvSpPr>
          <p:cNvPr id="2" name="Title 1"/>
          <p:cNvSpPr>
            <a:spLocks noGrp="1"/>
          </p:cNvSpPr>
          <p:nvPr>
            <p:ph type="title" idx="4294967295"/>
          </p:nvPr>
        </p:nvSpPr>
        <p:spPr>
          <a:xfrm>
            <a:off x="0" y="284163"/>
            <a:ext cx="11353800" cy="692150"/>
          </a:xfrm>
        </p:spPr>
        <p:txBody>
          <a:bodyPr>
            <a:noAutofit/>
          </a:bodyP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Bargaining Guidance</a:t>
            </a:r>
          </a:p>
        </p:txBody>
      </p:sp>
      <p:sp>
        <p:nvSpPr>
          <p:cNvPr id="6" name="Content Placeholder 2"/>
          <p:cNvSpPr txBox="1">
            <a:spLocks/>
          </p:cNvSpPr>
          <p:nvPr/>
        </p:nvSpPr>
        <p:spPr>
          <a:xfrm>
            <a:off x="6735146" y="4416491"/>
            <a:ext cx="4618654" cy="1735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prstClr val="black"/>
              </a:solidFill>
            </a:endParaRPr>
          </a:p>
        </p:txBody>
      </p:sp>
      <p:sp>
        <p:nvSpPr>
          <p:cNvPr id="11" name="Content Placeholder 8"/>
          <p:cNvSpPr txBox="1">
            <a:spLocks/>
          </p:cNvSpPr>
          <p:nvPr/>
        </p:nvSpPr>
        <p:spPr>
          <a:xfrm>
            <a:off x="166470" y="976313"/>
            <a:ext cx="11878994" cy="588168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800"/>
              </a:spcBef>
              <a:buFont typeface="Arial" panose="020B0604020202020204" pitchFamily="34" charset="0"/>
              <a:buNone/>
            </a:pPr>
            <a:r>
              <a:rPr lang="en-US" sz="2000" b="1" dirty="0">
                <a:solidFill>
                  <a:prstClr val="black"/>
                </a:solidFill>
              </a:rPr>
              <a:t>FSED NOTE:  </a:t>
            </a:r>
          </a:p>
          <a:p>
            <a:pPr marL="0" indent="0">
              <a:spcBef>
                <a:spcPts val="800"/>
              </a:spcBef>
              <a:buFont typeface="Arial" panose="020B0604020202020204" pitchFamily="34" charset="0"/>
              <a:buNone/>
            </a:pPr>
            <a:r>
              <a:rPr lang="en-US" sz="2000" b="1" dirty="0">
                <a:solidFill>
                  <a:prstClr val="black"/>
                </a:solidFill>
              </a:rPr>
              <a:t>Section e. provides for a minimum of three formal documented performance discussions.  While this number may be sufficient, care should be exercised to ensure that in time, the initial discussion and the final discussion do not migrate into a single event.  The union may also want more formal discussions per rating cycle to ensure sufficient opportunity exists for employees to improve their performance before the rating period ends. …</a:t>
            </a:r>
          </a:p>
          <a:p>
            <a:pPr marL="0" indent="0">
              <a:spcBef>
                <a:spcPts val="800"/>
              </a:spcBef>
              <a:buFont typeface="Arial" panose="020B0604020202020204" pitchFamily="34" charset="0"/>
              <a:buNone/>
            </a:pPr>
            <a:r>
              <a:rPr lang="en-US" sz="2000" b="1" dirty="0">
                <a:solidFill>
                  <a:prstClr val="black"/>
                </a:solidFill>
              </a:rPr>
              <a:t>A proposal that identifies a time frame in which these meetings are to be held would be appropriate and negotiable.  If additional formal documented meetings are desired, the number of those meetings and the time frame they are expected should be included in the proposal.</a:t>
            </a:r>
          </a:p>
          <a:p>
            <a:pPr marL="0" indent="0">
              <a:spcBef>
                <a:spcPts val="800"/>
              </a:spcBef>
              <a:buFont typeface="Arial" panose="020B0604020202020204" pitchFamily="34" charset="0"/>
              <a:buNone/>
            </a:pPr>
            <a:r>
              <a:rPr lang="en-US" sz="2000" b="1" dirty="0">
                <a:solidFill>
                  <a:prstClr val="black"/>
                </a:solidFill>
              </a:rPr>
              <a:t>The intent of these meetings are to provide for discussion between the rater and the employee before the need for a Performance Improvement Plan (PIP) and to acknowledge when employees are performing at an acceptable or higher level.</a:t>
            </a:r>
          </a:p>
          <a:p>
            <a:pPr marL="0" indent="0">
              <a:spcBef>
                <a:spcPts val="800"/>
              </a:spcBef>
              <a:buFont typeface="Arial" panose="020B0604020202020204" pitchFamily="34" charset="0"/>
              <a:buNone/>
            </a:pPr>
            <a:r>
              <a:rPr lang="en-US" sz="2000" b="1" dirty="0">
                <a:solidFill>
                  <a:prstClr val="black"/>
                </a:solidFill>
              </a:rPr>
              <a:t>Informal discussions should be encouraged and care exercised in not diminishing the informal meetings for the sake of formal meetings.  …AFGE wants to ensure that the informal discussions should occur in a manner that supports helping a poor performing employee improve before the need for a formal performance action is required.  </a:t>
            </a:r>
          </a:p>
          <a:p>
            <a:pPr marL="0" indent="0">
              <a:spcBef>
                <a:spcPts val="800"/>
              </a:spcBef>
              <a:buFont typeface="Arial" panose="020B0604020202020204" pitchFamily="34" charset="0"/>
              <a:buNone/>
            </a:pPr>
            <a:r>
              <a:rPr lang="en-US" sz="2000" b="1" dirty="0">
                <a:solidFill>
                  <a:prstClr val="black"/>
                </a:solidFill>
              </a:rPr>
              <a:t>It is therefore important to keep proposals concerning “formal performance meetings” separate from “informal performance meetings or discussions”.</a:t>
            </a:r>
          </a:p>
        </p:txBody>
      </p:sp>
    </p:spTree>
    <p:extLst>
      <p:ext uri="{BB962C8B-B14F-4D97-AF65-F5344CB8AC3E}">
        <p14:creationId xmlns:p14="http://schemas.microsoft.com/office/powerpoint/2010/main" val="42462362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E57F36-6D23-4C39-A2C3-D58391D75D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6" name="Text Placeholder 15"/>
          <p:cNvSpPr>
            <a:spLocks noGrp="1"/>
          </p:cNvSpPr>
          <p:nvPr>
            <p:ph type="body" sz="quarter" idx="13"/>
          </p:nvPr>
        </p:nvSpPr>
        <p:spPr/>
        <p:txBody>
          <a:bodyPr>
            <a:normAutofit/>
          </a:bodyPr>
          <a:lstStyle/>
          <a:p>
            <a:pPr lvl="1">
              <a:spcAft>
                <a:spcPts val="800"/>
              </a:spcAft>
            </a:pPr>
            <a:endParaRPr lang="en-US" sz="2000" dirty="0">
              <a:solidFill>
                <a:schemeClr val="tx1">
                  <a:lumMod val="65000"/>
                  <a:lumOff val="35000"/>
                </a:schemeClr>
              </a:solidFill>
            </a:endParaRPr>
          </a:p>
          <a:p>
            <a:pPr marL="685800" lvl="1" indent="-228600">
              <a:buFont typeface="Arial" panose="020B0604020202020204" pitchFamily="34" charset="0"/>
              <a:buChar char="•"/>
            </a:pPr>
            <a:endParaRPr lang="en-US" sz="1800" dirty="0">
              <a:solidFill>
                <a:schemeClr val="tx1">
                  <a:lumMod val="65000"/>
                  <a:lumOff val="35000"/>
                </a:schemeClr>
              </a:solidFill>
            </a:endParaRPr>
          </a:p>
          <a:p>
            <a:pPr marL="685800" lvl="1" indent="-228600">
              <a:buFont typeface="Arial" panose="020B0604020202020204" pitchFamily="34" charset="0"/>
              <a:buChar char="•"/>
            </a:pPr>
            <a:endParaRPr lang="en-US" sz="2000" dirty="0">
              <a:solidFill>
                <a:schemeClr val="tx1">
                  <a:lumMod val="65000"/>
                  <a:lumOff val="35000"/>
                </a:schemeClr>
              </a:solidFill>
            </a:endParaRPr>
          </a:p>
          <a:p>
            <a:pPr marL="1143000" lvl="2" indent="-228600">
              <a:buFont typeface="Arial" panose="020B0604020202020204" pitchFamily="34" charset="0"/>
              <a:buChar char="•"/>
            </a:pPr>
            <a:endParaRPr lang="en-US" sz="1800" dirty="0">
              <a:solidFill>
                <a:schemeClr val="tx1">
                  <a:lumMod val="65000"/>
                  <a:lumOff val="35000"/>
                </a:schemeClr>
              </a:solidFill>
            </a:endParaRPr>
          </a:p>
          <a:p>
            <a:pPr lvl="2"/>
            <a:endParaRPr lang="en-US" sz="1800" dirty="0">
              <a:solidFill>
                <a:schemeClr val="tx1">
                  <a:lumMod val="65000"/>
                  <a:lumOff val="35000"/>
                </a:schemeClr>
              </a:solidFill>
            </a:endParaRPr>
          </a:p>
          <a:p>
            <a:pPr marL="285750" indent="-285750">
              <a:buFont typeface="Arial" panose="020B0604020202020204" pitchFamily="34" charset="0"/>
              <a:buChar char="•"/>
            </a:pPr>
            <a:endParaRPr lang="en-US" sz="1900" b="1" i="1" dirty="0">
              <a:solidFill>
                <a:srgbClr val="006600"/>
              </a:solidFill>
            </a:endParaRPr>
          </a:p>
        </p:txBody>
      </p:sp>
      <p:sp>
        <p:nvSpPr>
          <p:cNvPr id="9" name="Content Placeholder 8"/>
          <p:cNvSpPr>
            <a:spLocks noGrp="1"/>
          </p:cNvSpPr>
          <p:nvPr>
            <p:ph type="body" sz="quarter" idx="15"/>
          </p:nvPr>
        </p:nvSpPr>
        <p:spPr>
          <a:xfrm>
            <a:off x="171450" y="1238250"/>
            <a:ext cx="6239847" cy="5445125"/>
          </a:xfrm>
        </p:spPr>
        <p:txBody>
          <a:bodyPr anchor="ctr">
            <a:noAutofit/>
          </a:bodyPr>
          <a:lstStyle/>
          <a:p>
            <a:pPr marL="0" indent="0">
              <a:spcBef>
                <a:spcPts val="500"/>
              </a:spcBef>
              <a:spcAft>
                <a:spcPts val="400"/>
              </a:spcAft>
              <a:buNone/>
            </a:pPr>
            <a:r>
              <a:rPr lang="en-US" sz="1700" b="1" dirty="0"/>
              <a:t>UNION PROPOSAL _____</a:t>
            </a:r>
          </a:p>
          <a:p>
            <a:pPr marL="0" indent="0">
              <a:spcBef>
                <a:spcPts val="500"/>
              </a:spcBef>
              <a:buNone/>
            </a:pPr>
            <a:r>
              <a:rPr lang="en-US" sz="1700" dirty="0"/>
              <a:t>1. Informal discussions are a standard part of supervision and should occur throughout the annual assessment period.  Discussions may be initiated by the supervisor, rating official (if not the immediate supervisor) or employee.  Discussions may be held one-on-one or between a supervisor or rating official.  If an employee requests a discussion with his/her rating official to discuss his/her performance, it will be scheduled within 5 work days.  If, in rare circumstances, this is impossible, the employee’s file should be documented to show the request for a discussion and the failure to have one.</a:t>
            </a:r>
          </a:p>
          <a:p>
            <a:pPr marL="0" indent="0">
              <a:spcBef>
                <a:spcPts val="500"/>
              </a:spcBef>
              <a:buNone/>
            </a:pPr>
            <a:r>
              <a:rPr lang="en-US" sz="1700" dirty="0"/>
              <a:t> 2. Discussions should be candid, forthright dialogues between the supervisor or rating official and employee(s) aimed at improving the work process or product and developing the employee. The discussion will provide the opportunity to assess accomplishments and progress and identify and resolve any problems in the employee's or work team's work product. </a:t>
            </a:r>
          </a:p>
          <a:p>
            <a:pPr marL="0" indent="0">
              <a:spcBef>
                <a:spcPts val="500"/>
              </a:spcBef>
              <a:buNone/>
            </a:pPr>
            <a:r>
              <a:rPr lang="en-US" sz="1700" dirty="0"/>
              <a:t> 3. Where indicated, the supervisor or rating official should provide additional guidance aimed at developing the employee, removing obstacles and improving the work product or outcome. Discussions will provide the employee the opportunity to seek further guidance and understanding of his or her work performance and offer suggestions for improving processes.</a:t>
            </a:r>
          </a:p>
        </p:txBody>
      </p:sp>
      <p:sp>
        <p:nvSpPr>
          <p:cNvPr id="2" name="Title 1"/>
          <p:cNvSpPr>
            <a:spLocks noGrp="1"/>
          </p:cNvSpPr>
          <p:nvPr>
            <p:ph type="title" idx="4294967295"/>
          </p:nvPr>
        </p:nvSpPr>
        <p:spPr>
          <a:xfrm>
            <a:off x="0" y="284163"/>
            <a:ext cx="11353800" cy="692150"/>
          </a:xfrm>
        </p:spPr>
        <p:txBody>
          <a:bodyPr>
            <a:noAutofit/>
          </a:bodyP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Bargaining Guidance</a:t>
            </a:r>
          </a:p>
        </p:txBody>
      </p:sp>
      <p:sp>
        <p:nvSpPr>
          <p:cNvPr id="6" name="Content Placeholder 2"/>
          <p:cNvSpPr txBox="1">
            <a:spLocks/>
          </p:cNvSpPr>
          <p:nvPr/>
        </p:nvSpPr>
        <p:spPr>
          <a:xfrm>
            <a:off x="6735146" y="4416491"/>
            <a:ext cx="4618654" cy="1735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Content Placeholder 8"/>
          <p:cNvSpPr txBox="1">
            <a:spLocks/>
          </p:cNvSpPr>
          <p:nvPr/>
        </p:nvSpPr>
        <p:spPr>
          <a:xfrm>
            <a:off x="6781824" y="1100138"/>
            <a:ext cx="5105375" cy="575786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400"/>
              </a:spcAft>
              <a:buClrTx/>
              <a:buSzTx/>
              <a:buFont typeface="Arial" panose="020B0604020202020204" pitchFamily="34" charset="0"/>
              <a:buNone/>
              <a:tabLst/>
              <a:defRPr/>
            </a:pPr>
            <a:r>
              <a:rPr kumimoji="0" lang="en-US" sz="2000" b="1" i="1" u="none" strike="noStrike" kern="1200" cap="none" spc="0" normalizeH="0" baseline="0" noProof="0" dirty="0">
                <a:ln>
                  <a:noFill/>
                </a:ln>
                <a:solidFill>
                  <a:srgbClr val="006600"/>
                </a:solidFill>
                <a:effectLst/>
                <a:uLnTx/>
                <a:uFillTx/>
                <a:latin typeface="Calibri" panose="020F0502020204030204"/>
                <a:ea typeface="+mn-ea"/>
                <a:cs typeface="+mn-cs"/>
              </a:rPr>
              <a:t>INFORMATION TO SUPPORT PROPOSAL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1" u="none" strike="noStrike" kern="1200" cap="none" spc="0" normalizeH="0" baseline="0" noProof="0" dirty="0">
                <a:ln>
                  <a:noFill/>
                </a:ln>
                <a:solidFill>
                  <a:srgbClr val="006600"/>
                </a:solidFill>
                <a:effectLst/>
                <a:uLnTx/>
                <a:uFillTx/>
                <a:latin typeface="Calibri" panose="020F0502020204030204"/>
                <a:ea typeface="+mn-ea"/>
                <a:cs typeface="+mn-cs"/>
              </a:rPr>
              <a:t>Normally an employee’s immediate supervisor serves as his/her rating official.  However, the FLRA has found a proposal designating any particular supervisor as the rating official to be outside the scope of bargaining.  See, for example, 56 FLRA 268 (2000) and 47 FLRA 1357 (1993).  Moreover, adding a qualifier like the word “normally” does not make the proposal negotiable.  47 FLRA 10 (1993).  We have chosen to use the phrase “supervisor or rating official” in order to recognize that while a major part of the supervisor’s job is to guide the employee on performing his/her duties, that supervisor might not be the employee’s rating official.</a:t>
            </a:r>
          </a:p>
        </p:txBody>
      </p:sp>
    </p:spTree>
    <p:extLst>
      <p:ext uri="{BB962C8B-B14F-4D97-AF65-F5344CB8AC3E}">
        <p14:creationId xmlns:p14="http://schemas.microsoft.com/office/powerpoint/2010/main" val="21615992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6E57F36-6D23-4C39-A2C3-D58391D75D53}" type="slidenum">
              <a:rPr lang="en-US" smtClean="0">
                <a:solidFill>
                  <a:prstClr val="black">
                    <a:tint val="75000"/>
                  </a:prstClr>
                </a:solidFill>
              </a:rPr>
              <a:pPr/>
              <a:t>59</a:t>
            </a:fld>
            <a:endParaRPr lang="en-US">
              <a:solidFill>
                <a:prstClr val="black">
                  <a:tint val="75000"/>
                </a:prstClr>
              </a:solidFill>
            </a:endParaRPr>
          </a:p>
        </p:txBody>
      </p:sp>
      <p:sp>
        <p:nvSpPr>
          <p:cNvPr id="16" name="Text Placeholder 15"/>
          <p:cNvSpPr>
            <a:spLocks noGrp="1"/>
          </p:cNvSpPr>
          <p:nvPr>
            <p:ph type="body" sz="quarter" idx="13"/>
          </p:nvPr>
        </p:nvSpPr>
        <p:spPr/>
        <p:txBody>
          <a:bodyPr>
            <a:normAutofit/>
          </a:bodyPr>
          <a:lstStyle/>
          <a:p>
            <a:pPr lvl="1">
              <a:spcAft>
                <a:spcPts val="800"/>
              </a:spcAft>
            </a:pPr>
            <a:endParaRPr lang="en-US" sz="2000" dirty="0">
              <a:solidFill>
                <a:schemeClr val="tx1">
                  <a:lumMod val="65000"/>
                  <a:lumOff val="35000"/>
                </a:schemeClr>
              </a:solidFill>
            </a:endParaRPr>
          </a:p>
          <a:p>
            <a:pPr marL="685800" lvl="1" indent="-228600">
              <a:buFont typeface="Arial" panose="020B0604020202020204" pitchFamily="34" charset="0"/>
              <a:buChar char="•"/>
            </a:pPr>
            <a:endParaRPr lang="en-US" sz="1800" dirty="0">
              <a:solidFill>
                <a:schemeClr val="tx1">
                  <a:lumMod val="65000"/>
                  <a:lumOff val="35000"/>
                </a:schemeClr>
              </a:solidFill>
            </a:endParaRPr>
          </a:p>
          <a:p>
            <a:pPr marL="685800" lvl="1" indent="-228600">
              <a:buFont typeface="Arial" panose="020B0604020202020204" pitchFamily="34" charset="0"/>
              <a:buChar char="•"/>
            </a:pPr>
            <a:endParaRPr lang="en-US" sz="2000" dirty="0">
              <a:solidFill>
                <a:schemeClr val="tx1">
                  <a:lumMod val="65000"/>
                  <a:lumOff val="35000"/>
                </a:schemeClr>
              </a:solidFill>
            </a:endParaRPr>
          </a:p>
          <a:p>
            <a:pPr marL="1143000" lvl="2" indent="-228600">
              <a:buFont typeface="Arial" panose="020B0604020202020204" pitchFamily="34" charset="0"/>
              <a:buChar char="•"/>
            </a:pPr>
            <a:endParaRPr lang="en-US" sz="1800" dirty="0">
              <a:solidFill>
                <a:schemeClr val="tx1">
                  <a:lumMod val="65000"/>
                  <a:lumOff val="35000"/>
                </a:schemeClr>
              </a:solidFill>
            </a:endParaRPr>
          </a:p>
          <a:p>
            <a:pPr lvl="2"/>
            <a:endParaRPr lang="en-US" sz="1800" dirty="0">
              <a:solidFill>
                <a:schemeClr val="tx1">
                  <a:lumMod val="65000"/>
                  <a:lumOff val="35000"/>
                </a:schemeClr>
              </a:solidFill>
            </a:endParaRPr>
          </a:p>
          <a:p>
            <a:pPr marL="285750" indent="-285750">
              <a:buFont typeface="Arial" panose="020B0604020202020204" pitchFamily="34" charset="0"/>
              <a:buChar char="•"/>
            </a:pPr>
            <a:endParaRPr lang="en-US" sz="1900" b="1" i="1" dirty="0">
              <a:solidFill>
                <a:srgbClr val="006600"/>
              </a:solidFill>
            </a:endParaRPr>
          </a:p>
        </p:txBody>
      </p:sp>
      <p:sp>
        <p:nvSpPr>
          <p:cNvPr id="9" name="Content Placeholder 8"/>
          <p:cNvSpPr>
            <a:spLocks noGrp="1"/>
          </p:cNvSpPr>
          <p:nvPr>
            <p:ph type="body" sz="quarter" idx="15"/>
          </p:nvPr>
        </p:nvSpPr>
        <p:spPr>
          <a:xfrm>
            <a:off x="190500" y="1295400"/>
            <a:ext cx="6362700" cy="5426075"/>
          </a:xfrm>
        </p:spPr>
        <p:txBody>
          <a:bodyPr anchor="ctr">
            <a:noAutofit/>
          </a:bodyPr>
          <a:lstStyle/>
          <a:p>
            <a:pPr marL="0" indent="0">
              <a:buNone/>
            </a:pPr>
            <a:r>
              <a:rPr lang="en-US" sz="2100" b="1" dirty="0"/>
              <a:t>UNION PROPOSAL ________</a:t>
            </a:r>
            <a:endParaRPr lang="en-US" sz="2100" dirty="0"/>
          </a:p>
          <a:p>
            <a:pPr marL="0" indent="0">
              <a:buNone/>
            </a:pPr>
            <a:r>
              <a:rPr lang="en-US" sz="2100" dirty="0"/>
              <a:t>Formal performance discussions will be documented and the employee furnished with copies of any/all documentation at the time of the meeting.  </a:t>
            </a:r>
          </a:p>
          <a:p>
            <a:pPr marL="0" indent="0">
              <a:buNone/>
            </a:pPr>
            <a:endParaRPr lang="en-US" sz="1200" dirty="0"/>
          </a:p>
          <a:p>
            <a:pPr marL="0" indent="0">
              <a:buNone/>
            </a:pPr>
            <a:r>
              <a:rPr lang="en-US" sz="2100" b="1" dirty="0"/>
              <a:t>UNION PROPOSAL ________</a:t>
            </a:r>
            <a:endParaRPr lang="en-US" sz="2100" dirty="0"/>
          </a:p>
          <a:p>
            <a:pPr marL="0" indent="0">
              <a:buNone/>
            </a:pPr>
            <a:r>
              <a:rPr lang="en-US" sz="2100" dirty="0"/>
              <a:t>Formal performance meetings will be held in person.</a:t>
            </a:r>
          </a:p>
          <a:p>
            <a:pPr marL="0" indent="0">
              <a:buNone/>
            </a:pPr>
            <a:endParaRPr lang="en-US" sz="1200" b="1" dirty="0"/>
          </a:p>
          <a:p>
            <a:pPr marL="0" indent="0">
              <a:buNone/>
            </a:pPr>
            <a:r>
              <a:rPr lang="en-US" sz="2100" b="1" dirty="0"/>
              <a:t>UNION PROPOSAL ________</a:t>
            </a:r>
            <a:endParaRPr lang="en-US" sz="2100" dirty="0"/>
          </a:p>
          <a:p>
            <a:pPr marL="0" indent="0">
              <a:buNone/>
            </a:pPr>
            <a:r>
              <a:rPr lang="en-US" sz="2100" dirty="0"/>
              <a:t>Formal performance meetings will normally be held between the rating official and the employee.  If more than one agency official participates in a formal performance meeting with an employee, the employee will be first appraised of their right to have a union representative present in sufficient time to arrange for a representative to attend if they so choose.</a:t>
            </a:r>
          </a:p>
        </p:txBody>
      </p:sp>
      <p:sp>
        <p:nvSpPr>
          <p:cNvPr id="2" name="Title 1"/>
          <p:cNvSpPr>
            <a:spLocks noGrp="1"/>
          </p:cNvSpPr>
          <p:nvPr>
            <p:ph type="title" idx="4294967295"/>
          </p:nvPr>
        </p:nvSpPr>
        <p:spPr>
          <a:xfrm>
            <a:off x="0" y="284163"/>
            <a:ext cx="11353800" cy="692150"/>
          </a:xfrm>
        </p:spPr>
        <p:txBody>
          <a:bodyPr>
            <a:noAutofit/>
          </a:bodyP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Bargaining Guidance</a:t>
            </a:r>
          </a:p>
        </p:txBody>
      </p:sp>
      <p:sp>
        <p:nvSpPr>
          <p:cNvPr id="6" name="Content Placeholder 2"/>
          <p:cNvSpPr txBox="1">
            <a:spLocks/>
          </p:cNvSpPr>
          <p:nvPr/>
        </p:nvSpPr>
        <p:spPr>
          <a:xfrm>
            <a:off x="6735146" y="4416491"/>
            <a:ext cx="4618654" cy="1735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prstClr val="black"/>
              </a:solidFill>
            </a:endParaRPr>
          </a:p>
        </p:txBody>
      </p:sp>
      <p:sp>
        <p:nvSpPr>
          <p:cNvPr id="11" name="Content Placeholder 8"/>
          <p:cNvSpPr txBox="1">
            <a:spLocks/>
          </p:cNvSpPr>
          <p:nvPr/>
        </p:nvSpPr>
        <p:spPr>
          <a:xfrm>
            <a:off x="6922303" y="1276351"/>
            <a:ext cx="5014428" cy="533780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200" b="1" dirty="0">
                <a:solidFill>
                  <a:prstClr val="black"/>
                </a:solidFill>
              </a:rPr>
              <a:t>FSED NOTE:  The purpose of this proposal is to enhance the cultural shift in performance discussions between the rater and the employee.  Typically, when more than one agency official participates, employees fear the worst and expect some adverse impact.  This proposal would encourage discussion, even formal discussions, in an atmosphere where performance improvement and success is the focus.</a:t>
            </a:r>
            <a:endParaRPr lang="en-US" sz="2200" dirty="0">
              <a:solidFill>
                <a:prstClr val="black"/>
              </a:solidFill>
            </a:endParaRPr>
          </a:p>
        </p:txBody>
      </p:sp>
    </p:spTree>
    <p:extLst>
      <p:ext uri="{BB962C8B-B14F-4D97-AF65-F5344CB8AC3E}">
        <p14:creationId xmlns:p14="http://schemas.microsoft.com/office/powerpoint/2010/main" val="341411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273420" y="365125"/>
            <a:ext cx="7156580" cy="1325563"/>
          </a:xfrm>
        </p:spPr>
        <p:txBody>
          <a:bodyPr>
            <a:normAutofit/>
          </a:bodyPr>
          <a:lstStyle/>
          <a:p>
            <a:pPr algn="ctr"/>
            <a:r>
              <a:rPr lang="en-US" sz="3200" b="1" dirty="0">
                <a:solidFill>
                  <a:srgbClr val="003399"/>
                </a:solidFill>
                <a:latin typeface="Arial" panose="020B0604020202020204" pitchFamily="34" charset="0"/>
                <a:cs typeface="Arial" panose="020B0604020202020204" pitchFamily="34" charset="0"/>
              </a:rPr>
              <a:t>Module 2 Objectives:</a:t>
            </a:r>
          </a:p>
        </p:txBody>
      </p:sp>
      <p:sp>
        <p:nvSpPr>
          <p:cNvPr id="5" name="Content Placeholder 2"/>
          <p:cNvSpPr>
            <a:spLocks noGrp="1"/>
          </p:cNvSpPr>
          <p:nvPr>
            <p:ph idx="1"/>
          </p:nvPr>
        </p:nvSpPr>
        <p:spPr>
          <a:xfrm>
            <a:off x="4825423" y="1453632"/>
            <a:ext cx="6395027" cy="5042418"/>
          </a:xfrm>
        </p:spPr>
        <p:txBody>
          <a:bodyPr>
            <a:normAutofit/>
          </a:bodyPr>
          <a:lstStyle/>
          <a:p>
            <a:pPr lvl="1">
              <a:lnSpc>
                <a:spcPct val="100000"/>
              </a:lnSpc>
            </a:pPr>
            <a:r>
              <a:rPr lang="en-US" sz="2000" dirty="0">
                <a:solidFill>
                  <a:schemeClr val="tx1">
                    <a:lumMod val="75000"/>
                    <a:lumOff val="25000"/>
                  </a:schemeClr>
                </a:solidFill>
              </a:rPr>
              <a:t>Define the “performance plan” and recognize what it needs to include.</a:t>
            </a:r>
          </a:p>
          <a:p>
            <a:pPr marL="457200" lvl="1" indent="0">
              <a:lnSpc>
                <a:spcPct val="100000"/>
              </a:lnSpc>
              <a:buNone/>
            </a:pPr>
            <a:endParaRPr lang="en-US" sz="2000" dirty="0">
              <a:solidFill>
                <a:schemeClr val="tx1">
                  <a:lumMod val="75000"/>
                  <a:lumOff val="25000"/>
                </a:schemeClr>
              </a:solidFill>
            </a:endParaRPr>
          </a:p>
          <a:p>
            <a:pPr lvl="1">
              <a:lnSpc>
                <a:spcPct val="100000"/>
              </a:lnSpc>
            </a:pPr>
            <a:r>
              <a:rPr lang="en-US" sz="2000" dirty="0">
                <a:solidFill>
                  <a:schemeClr val="tx1">
                    <a:lumMod val="75000"/>
                    <a:lumOff val="25000"/>
                  </a:schemeClr>
                </a:solidFill>
              </a:rPr>
              <a:t>Differentiate between “performance elements” and “performance standards.”</a:t>
            </a:r>
          </a:p>
          <a:p>
            <a:pPr marL="457200" lvl="1" indent="0">
              <a:lnSpc>
                <a:spcPct val="100000"/>
              </a:lnSpc>
              <a:buNone/>
            </a:pPr>
            <a:endParaRPr lang="en-US" sz="2000" dirty="0">
              <a:solidFill>
                <a:schemeClr val="tx1">
                  <a:lumMod val="75000"/>
                  <a:lumOff val="25000"/>
                </a:schemeClr>
              </a:solidFill>
            </a:endParaRPr>
          </a:p>
          <a:p>
            <a:pPr lvl="1">
              <a:lnSpc>
                <a:spcPct val="100000"/>
              </a:lnSpc>
            </a:pPr>
            <a:r>
              <a:rPr lang="en-US" sz="2000" dirty="0">
                <a:solidFill>
                  <a:schemeClr val="tx1">
                    <a:lumMod val="75000"/>
                    <a:lumOff val="25000"/>
                  </a:schemeClr>
                </a:solidFill>
              </a:rPr>
              <a:t>Recognize and employ multiple methods for capturing and communicating success over the course of the appraisal period.</a:t>
            </a:r>
          </a:p>
          <a:p>
            <a:pPr lvl="1">
              <a:lnSpc>
                <a:spcPct val="100000"/>
              </a:lnSpc>
            </a:pPr>
            <a:endParaRPr lang="en-US" sz="2000" dirty="0">
              <a:solidFill>
                <a:schemeClr val="tx1">
                  <a:lumMod val="75000"/>
                  <a:lumOff val="25000"/>
                </a:schemeClr>
              </a:solidFill>
            </a:endParaRPr>
          </a:p>
          <a:p>
            <a:pPr lvl="1">
              <a:lnSpc>
                <a:spcPct val="100000"/>
              </a:lnSpc>
            </a:pPr>
            <a:r>
              <a:rPr lang="en-US" sz="2000" dirty="0">
                <a:solidFill>
                  <a:schemeClr val="tx1">
                    <a:lumMod val="75000"/>
                    <a:lumOff val="25000"/>
                  </a:schemeClr>
                </a:solidFill>
              </a:rPr>
              <a:t>Develop an effective self-assessment.</a:t>
            </a:r>
          </a:p>
          <a:p>
            <a:pPr lvl="1">
              <a:lnSpc>
                <a:spcPct val="100000"/>
              </a:lnSpc>
            </a:pPr>
            <a:endParaRPr lang="en-US" sz="2000" dirty="0">
              <a:solidFill>
                <a:schemeClr val="tx1">
                  <a:lumMod val="75000"/>
                  <a:lumOff val="25000"/>
                </a:schemeClr>
              </a:solidFill>
            </a:endParaRPr>
          </a:p>
          <a:p>
            <a:pPr lvl="1">
              <a:lnSpc>
                <a:spcPct val="100000"/>
              </a:lnSpc>
            </a:pPr>
            <a:r>
              <a:rPr lang="en-US" sz="2000" dirty="0">
                <a:solidFill>
                  <a:schemeClr val="tx1">
                    <a:lumMod val="75000"/>
                    <a:lumOff val="25000"/>
                  </a:schemeClr>
                </a:solidFill>
              </a:rPr>
              <a:t>Explain how the rating of record is determined and how it affects the employee.</a:t>
            </a:r>
          </a:p>
          <a:p>
            <a:pPr marL="457200" lvl="1" indent="0">
              <a:lnSpc>
                <a:spcPct val="100000"/>
              </a:lnSpc>
              <a:buNone/>
            </a:pPr>
            <a:endParaRPr lang="en-US" sz="2000" dirty="0">
              <a:solidFill>
                <a:schemeClr val="tx1">
                  <a:lumMod val="75000"/>
                  <a:lumOff val="25000"/>
                </a:schemeClr>
              </a:solidFill>
            </a:endParaRPr>
          </a:p>
        </p:txBody>
      </p:sp>
      <p:grpSp>
        <p:nvGrpSpPr>
          <p:cNvPr id="12" name="Group 11"/>
          <p:cNvGrpSpPr/>
          <p:nvPr/>
        </p:nvGrpSpPr>
        <p:grpSpPr>
          <a:xfrm>
            <a:off x="4596823" y="1427319"/>
            <a:ext cx="478536" cy="769440"/>
            <a:chOff x="4950691" y="1276682"/>
            <a:chExt cx="471055" cy="723824"/>
          </a:xfrm>
        </p:grpSpPr>
        <p:sp>
          <p:nvSpPr>
            <p:cNvPr id="7" name="TextBox 6"/>
            <p:cNvSpPr txBox="1"/>
            <p:nvPr/>
          </p:nvSpPr>
          <p:spPr>
            <a:xfrm>
              <a:off x="4950691" y="1276682"/>
              <a:ext cx="471055" cy="723824"/>
            </a:xfrm>
            <a:prstGeom prst="rect">
              <a:avLst/>
            </a:prstGeom>
            <a:noFill/>
          </p:spPr>
          <p:txBody>
            <a:bodyPr wrap="square" rtlCol="0">
              <a:spAutoFit/>
            </a:bodyPr>
            <a:lstStyle/>
            <a:p>
              <a:r>
                <a:rPr lang="en-US" sz="4400" dirty="0">
                  <a:solidFill>
                    <a:srgbClr val="FFC000"/>
                  </a:solidFill>
                </a:rPr>
                <a:t>1</a:t>
              </a:r>
            </a:p>
          </p:txBody>
        </p:sp>
        <p:cxnSp>
          <p:nvCxnSpPr>
            <p:cNvPr id="10" name="Straight Connector 9"/>
            <p:cNvCxnSpPr/>
            <p:nvPr/>
          </p:nvCxnSpPr>
          <p:spPr>
            <a:xfrm>
              <a:off x="5421746" y="1382060"/>
              <a:ext cx="0" cy="5135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4596823" y="2510755"/>
            <a:ext cx="478536" cy="769440"/>
            <a:chOff x="4950691" y="1364156"/>
            <a:chExt cx="471055" cy="723824"/>
          </a:xfrm>
        </p:grpSpPr>
        <p:sp>
          <p:nvSpPr>
            <p:cNvPr id="28" name="TextBox 27"/>
            <p:cNvSpPr txBox="1"/>
            <p:nvPr/>
          </p:nvSpPr>
          <p:spPr>
            <a:xfrm>
              <a:off x="4950691" y="1364156"/>
              <a:ext cx="471055" cy="723824"/>
            </a:xfrm>
            <a:prstGeom prst="rect">
              <a:avLst/>
            </a:prstGeom>
            <a:noFill/>
          </p:spPr>
          <p:txBody>
            <a:bodyPr wrap="square" rtlCol="0">
              <a:spAutoFit/>
            </a:bodyPr>
            <a:lstStyle/>
            <a:p>
              <a:r>
                <a:rPr lang="en-US" sz="4400" dirty="0">
                  <a:solidFill>
                    <a:srgbClr val="FFC000"/>
                  </a:solidFill>
                </a:rPr>
                <a:t>2</a:t>
              </a:r>
            </a:p>
          </p:txBody>
        </p:sp>
        <p:cxnSp>
          <p:nvCxnSpPr>
            <p:cNvPr id="29" name="Straight Connector 28"/>
            <p:cNvCxnSpPr/>
            <p:nvPr/>
          </p:nvCxnSpPr>
          <p:spPr>
            <a:xfrm>
              <a:off x="5421746" y="1484113"/>
              <a:ext cx="0" cy="5135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4596823" y="3575341"/>
            <a:ext cx="478536" cy="769440"/>
            <a:chOff x="4950691" y="1364156"/>
            <a:chExt cx="471055" cy="723824"/>
          </a:xfrm>
        </p:grpSpPr>
        <p:sp>
          <p:nvSpPr>
            <p:cNvPr id="31" name="TextBox 30"/>
            <p:cNvSpPr txBox="1"/>
            <p:nvPr/>
          </p:nvSpPr>
          <p:spPr>
            <a:xfrm>
              <a:off x="4950691" y="1364156"/>
              <a:ext cx="471055" cy="723824"/>
            </a:xfrm>
            <a:prstGeom prst="rect">
              <a:avLst/>
            </a:prstGeom>
            <a:noFill/>
          </p:spPr>
          <p:txBody>
            <a:bodyPr wrap="square" rtlCol="0">
              <a:spAutoFit/>
            </a:bodyPr>
            <a:lstStyle/>
            <a:p>
              <a:r>
                <a:rPr lang="en-US" sz="4400" dirty="0">
                  <a:solidFill>
                    <a:srgbClr val="FFC000"/>
                  </a:solidFill>
                </a:rPr>
                <a:t>3</a:t>
              </a:r>
            </a:p>
          </p:txBody>
        </p:sp>
        <p:cxnSp>
          <p:nvCxnSpPr>
            <p:cNvPr id="32" name="Straight Connector 31"/>
            <p:cNvCxnSpPr/>
            <p:nvPr/>
          </p:nvCxnSpPr>
          <p:spPr>
            <a:xfrm>
              <a:off x="5421746" y="1484114"/>
              <a:ext cx="0" cy="5135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4596823" y="4794316"/>
            <a:ext cx="478536" cy="769440"/>
            <a:chOff x="4950691" y="1364156"/>
            <a:chExt cx="471055" cy="723824"/>
          </a:xfrm>
        </p:grpSpPr>
        <p:sp>
          <p:nvSpPr>
            <p:cNvPr id="34" name="TextBox 33"/>
            <p:cNvSpPr txBox="1"/>
            <p:nvPr/>
          </p:nvSpPr>
          <p:spPr>
            <a:xfrm>
              <a:off x="4950691" y="1364156"/>
              <a:ext cx="471055" cy="723824"/>
            </a:xfrm>
            <a:prstGeom prst="rect">
              <a:avLst/>
            </a:prstGeom>
            <a:noFill/>
          </p:spPr>
          <p:txBody>
            <a:bodyPr wrap="square" rtlCol="0">
              <a:spAutoFit/>
            </a:bodyPr>
            <a:lstStyle/>
            <a:p>
              <a:r>
                <a:rPr lang="en-US" sz="4400" dirty="0">
                  <a:solidFill>
                    <a:srgbClr val="FFC000"/>
                  </a:solidFill>
                </a:rPr>
                <a:t>4</a:t>
              </a:r>
            </a:p>
          </p:txBody>
        </p:sp>
        <p:cxnSp>
          <p:nvCxnSpPr>
            <p:cNvPr id="35" name="Straight Connector 34"/>
            <p:cNvCxnSpPr/>
            <p:nvPr/>
          </p:nvCxnSpPr>
          <p:spPr>
            <a:xfrm>
              <a:off x="5421746" y="1484114"/>
              <a:ext cx="0" cy="5135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2"/>
          </p:nvPr>
        </p:nvSpPr>
        <p:spPr/>
        <p:txBody>
          <a:bodyPr/>
          <a:lstStyle/>
          <a:p>
            <a:fld id="{56E57F36-6D23-4C39-A2C3-D58391D75D53}" type="slidenum">
              <a:rPr lang="en-US" smtClean="0"/>
              <a:t>6</a:t>
            </a:fld>
            <a:endParaRPr lang="en-US"/>
          </a:p>
        </p:txBody>
      </p:sp>
      <p:grpSp>
        <p:nvGrpSpPr>
          <p:cNvPr id="19" name="Group 18"/>
          <p:cNvGrpSpPr/>
          <p:nvPr/>
        </p:nvGrpSpPr>
        <p:grpSpPr>
          <a:xfrm>
            <a:off x="4583586" y="5659762"/>
            <a:ext cx="478536" cy="769440"/>
            <a:chOff x="4950691" y="1364156"/>
            <a:chExt cx="471055" cy="723824"/>
          </a:xfrm>
        </p:grpSpPr>
        <p:sp>
          <p:nvSpPr>
            <p:cNvPr id="20" name="TextBox 19"/>
            <p:cNvSpPr txBox="1"/>
            <p:nvPr/>
          </p:nvSpPr>
          <p:spPr>
            <a:xfrm>
              <a:off x="4950691" y="1364156"/>
              <a:ext cx="471055" cy="723824"/>
            </a:xfrm>
            <a:prstGeom prst="rect">
              <a:avLst/>
            </a:prstGeom>
            <a:noFill/>
          </p:spPr>
          <p:txBody>
            <a:bodyPr wrap="square" rtlCol="0">
              <a:spAutoFit/>
            </a:bodyPr>
            <a:lstStyle/>
            <a:p>
              <a:r>
                <a:rPr lang="en-US" sz="4400" dirty="0">
                  <a:solidFill>
                    <a:srgbClr val="FFC000"/>
                  </a:solidFill>
                </a:rPr>
                <a:t>5</a:t>
              </a:r>
            </a:p>
          </p:txBody>
        </p:sp>
        <p:cxnSp>
          <p:nvCxnSpPr>
            <p:cNvPr id="21" name="Straight Connector 20"/>
            <p:cNvCxnSpPr/>
            <p:nvPr/>
          </p:nvCxnSpPr>
          <p:spPr>
            <a:xfrm>
              <a:off x="5421746" y="1484114"/>
              <a:ext cx="0" cy="5135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22" name="Picture 21"/>
          <p:cNvPicPr>
            <a:picLocks noChangeAspect="1"/>
          </p:cNvPicPr>
          <p:nvPr/>
        </p:nvPicPr>
        <p:blipFill rotWithShape="1">
          <a:blip r:embed="rId4" cstate="print">
            <a:extLst>
              <a:ext uri="{28A0092B-C50C-407E-A947-70E740481C1C}">
                <a14:useLocalDpi xmlns:a14="http://schemas.microsoft.com/office/drawing/2010/main" val="0"/>
              </a:ext>
            </a:extLst>
          </a:blip>
          <a:srcRect r="6901"/>
          <a:stretch/>
        </p:blipFill>
        <p:spPr>
          <a:xfrm>
            <a:off x="0" y="0"/>
            <a:ext cx="4389120" cy="3144613"/>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t="9832" b="5373"/>
          <a:stretch/>
        </p:blipFill>
        <p:spPr>
          <a:xfrm>
            <a:off x="0" y="3136230"/>
            <a:ext cx="4389120" cy="3721770"/>
          </a:xfrm>
          <a:prstGeom prst="rect">
            <a:avLst/>
          </a:prstGeom>
        </p:spPr>
      </p:pic>
    </p:spTree>
    <p:extLst>
      <p:ext uri="{BB962C8B-B14F-4D97-AF65-F5344CB8AC3E}">
        <p14:creationId xmlns:p14="http://schemas.microsoft.com/office/powerpoint/2010/main" val="23865410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6E57F36-6D23-4C39-A2C3-D58391D75D53}" type="slidenum">
              <a:rPr lang="en-US" smtClean="0">
                <a:solidFill>
                  <a:prstClr val="black">
                    <a:tint val="75000"/>
                  </a:prstClr>
                </a:solidFill>
              </a:rPr>
              <a:pPr/>
              <a:t>60</a:t>
            </a:fld>
            <a:endParaRPr lang="en-US" dirty="0">
              <a:solidFill>
                <a:prstClr val="black">
                  <a:tint val="75000"/>
                </a:prstClr>
              </a:solidFill>
            </a:endParaRPr>
          </a:p>
        </p:txBody>
      </p:sp>
      <p:sp>
        <p:nvSpPr>
          <p:cNvPr id="16" name="Text Placeholder 15"/>
          <p:cNvSpPr>
            <a:spLocks noGrp="1"/>
          </p:cNvSpPr>
          <p:nvPr>
            <p:ph type="body" sz="quarter" idx="13"/>
          </p:nvPr>
        </p:nvSpPr>
        <p:spPr/>
        <p:txBody>
          <a:bodyPr>
            <a:normAutofit/>
          </a:bodyPr>
          <a:lstStyle/>
          <a:p>
            <a:pPr lvl="1">
              <a:spcAft>
                <a:spcPts val="800"/>
              </a:spcAft>
            </a:pPr>
            <a:endParaRPr lang="en-US" sz="2000" dirty="0">
              <a:solidFill>
                <a:schemeClr val="tx1">
                  <a:lumMod val="65000"/>
                  <a:lumOff val="35000"/>
                </a:schemeClr>
              </a:solidFill>
            </a:endParaRPr>
          </a:p>
          <a:p>
            <a:pPr marL="685800" lvl="1" indent="-228600">
              <a:buFont typeface="Arial" panose="020B0604020202020204" pitchFamily="34" charset="0"/>
              <a:buChar char="•"/>
            </a:pPr>
            <a:endParaRPr lang="en-US" sz="1800" dirty="0">
              <a:solidFill>
                <a:schemeClr val="tx1">
                  <a:lumMod val="65000"/>
                  <a:lumOff val="35000"/>
                </a:schemeClr>
              </a:solidFill>
            </a:endParaRPr>
          </a:p>
          <a:p>
            <a:pPr marL="685800" lvl="1" indent="-228600">
              <a:buFont typeface="Arial" panose="020B0604020202020204" pitchFamily="34" charset="0"/>
              <a:buChar char="•"/>
            </a:pPr>
            <a:endParaRPr lang="en-US" sz="2000" dirty="0">
              <a:solidFill>
                <a:schemeClr val="tx1">
                  <a:lumMod val="65000"/>
                  <a:lumOff val="35000"/>
                </a:schemeClr>
              </a:solidFill>
            </a:endParaRPr>
          </a:p>
          <a:p>
            <a:pPr marL="1143000" lvl="2" indent="-228600">
              <a:buFont typeface="Arial" panose="020B0604020202020204" pitchFamily="34" charset="0"/>
              <a:buChar char="•"/>
            </a:pPr>
            <a:endParaRPr lang="en-US" sz="1800" dirty="0">
              <a:solidFill>
                <a:schemeClr val="tx1">
                  <a:lumMod val="65000"/>
                  <a:lumOff val="35000"/>
                </a:schemeClr>
              </a:solidFill>
            </a:endParaRPr>
          </a:p>
          <a:p>
            <a:pPr lvl="2"/>
            <a:endParaRPr lang="en-US" sz="1800" dirty="0">
              <a:solidFill>
                <a:schemeClr val="tx1">
                  <a:lumMod val="65000"/>
                  <a:lumOff val="35000"/>
                </a:schemeClr>
              </a:solidFill>
            </a:endParaRPr>
          </a:p>
          <a:p>
            <a:pPr marL="285750" indent="-285750">
              <a:buFont typeface="Arial" panose="020B0604020202020204" pitchFamily="34" charset="0"/>
              <a:buChar char="•"/>
            </a:pPr>
            <a:endParaRPr lang="en-US" sz="1900" b="1" i="1" dirty="0">
              <a:solidFill>
                <a:srgbClr val="006600"/>
              </a:solidFill>
            </a:endParaRPr>
          </a:p>
        </p:txBody>
      </p:sp>
      <p:sp>
        <p:nvSpPr>
          <p:cNvPr id="9" name="Content Placeholder 8"/>
          <p:cNvSpPr>
            <a:spLocks noGrp="1"/>
          </p:cNvSpPr>
          <p:nvPr>
            <p:ph type="body" sz="quarter" idx="15"/>
          </p:nvPr>
        </p:nvSpPr>
        <p:spPr>
          <a:xfrm>
            <a:off x="528089" y="1295402"/>
            <a:ext cx="5029200" cy="5029200"/>
          </a:xfrm>
        </p:spPr>
        <p:txBody>
          <a:bodyPr anchor="ctr">
            <a:noAutofit/>
          </a:bodyPr>
          <a:lstStyle/>
          <a:p>
            <a:pPr marL="0" indent="0">
              <a:spcAft>
                <a:spcPts val="400"/>
              </a:spcAft>
              <a:buNone/>
            </a:pPr>
            <a:r>
              <a:rPr lang="en-US" sz="2200" b="1" dirty="0"/>
              <a:t>UNION PROPOSAL _____</a:t>
            </a:r>
          </a:p>
          <a:p>
            <a:pPr marL="0" indent="0">
              <a:buNone/>
            </a:pPr>
            <a:r>
              <a:rPr lang="en-US" sz="2200" dirty="0"/>
              <a:t>Performance discussions will normally be held between the supervisor and the employee.  In instances where more than one agency official is in attendance, the employee will be advised in advance and provided the opportunity to having a union representative present.</a:t>
            </a:r>
          </a:p>
        </p:txBody>
      </p:sp>
      <p:sp>
        <p:nvSpPr>
          <p:cNvPr id="2" name="Title 1"/>
          <p:cNvSpPr>
            <a:spLocks noGrp="1"/>
          </p:cNvSpPr>
          <p:nvPr>
            <p:ph type="title" idx="4294967295"/>
          </p:nvPr>
        </p:nvSpPr>
        <p:spPr>
          <a:xfrm>
            <a:off x="0" y="284163"/>
            <a:ext cx="11353800" cy="692150"/>
          </a:xfrm>
        </p:spPr>
        <p:txBody>
          <a:bodyPr>
            <a:noAutofit/>
          </a:bodyP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Bargaining Guidance</a:t>
            </a:r>
          </a:p>
        </p:txBody>
      </p:sp>
      <p:sp>
        <p:nvSpPr>
          <p:cNvPr id="6" name="Content Placeholder 2"/>
          <p:cNvSpPr txBox="1">
            <a:spLocks/>
          </p:cNvSpPr>
          <p:nvPr/>
        </p:nvSpPr>
        <p:spPr>
          <a:xfrm>
            <a:off x="6735146" y="4416491"/>
            <a:ext cx="4618654" cy="1735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prstClr val="black"/>
              </a:solidFill>
            </a:endParaRPr>
          </a:p>
        </p:txBody>
      </p:sp>
      <p:sp>
        <p:nvSpPr>
          <p:cNvPr id="11" name="Content Placeholder 8"/>
          <p:cNvSpPr txBox="1">
            <a:spLocks/>
          </p:cNvSpPr>
          <p:nvPr/>
        </p:nvSpPr>
        <p:spPr>
          <a:xfrm>
            <a:off x="6579403" y="1295402"/>
            <a:ext cx="5120640" cy="50292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400"/>
              </a:spcAft>
              <a:buFont typeface="Arial" panose="020B0604020202020204" pitchFamily="34" charset="0"/>
              <a:buNone/>
            </a:pPr>
            <a:r>
              <a:rPr lang="en-US" sz="2200" b="1" i="1" dirty="0">
                <a:solidFill>
                  <a:srgbClr val="006600"/>
                </a:solidFill>
              </a:rPr>
              <a:t>INFORMATION TO SUPPORT PROPOSAL</a:t>
            </a:r>
          </a:p>
          <a:p>
            <a:pPr marL="0" indent="0">
              <a:buFont typeface="Arial" panose="020B0604020202020204" pitchFamily="34" charset="0"/>
              <a:buNone/>
            </a:pPr>
            <a:r>
              <a:rPr lang="en-US" sz="2200" i="1" dirty="0">
                <a:solidFill>
                  <a:srgbClr val="006600"/>
                </a:solidFill>
              </a:rPr>
              <a:t>While the FLRA has remanded an arbitration award where the agency had more than one representative present during performance discussions, it was remanded on the basis of specific contract language which limited such discussions to one representative (SA, Baltimore, 111 LRP 29892, 65 FLRA 726 (FLRA 2011).  </a:t>
            </a:r>
          </a:p>
        </p:txBody>
      </p:sp>
    </p:spTree>
    <p:extLst>
      <p:ext uri="{BB962C8B-B14F-4D97-AF65-F5344CB8AC3E}">
        <p14:creationId xmlns:p14="http://schemas.microsoft.com/office/powerpoint/2010/main" val="30794392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6E57F36-6D23-4C39-A2C3-D58391D75D53}" type="slidenum">
              <a:rPr lang="en-US" smtClean="0">
                <a:solidFill>
                  <a:prstClr val="black">
                    <a:tint val="75000"/>
                  </a:prstClr>
                </a:solidFill>
              </a:rPr>
              <a:pPr/>
              <a:t>61</a:t>
            </a:fld>
            <a:endParaRPr lang="en-US">
              <a:solidFill>
                <a:prstClr val="black">
                  <a:tint val="75000"/>
                </a:prstClr>
              </a:solidFill>
            </a:endParaRPr>
          </a:p>
        </p:txBody>
      </p:sp>
      <p:sp>
        <p:nvSpPr>
          <p:cNvPr id="16" name="Text Placeholder 15"/>
          <p:cNvSpPr>
            <a:spLocks noGrp="1"/>
          </p:cNvSpPr>
          <p:nvPr>
            <p:ph type="body" sz="quarter" idx="13"/>
          </p:nvPr>
        </p:nvSpPr>
        <p:spPr/>
        <p:txBody>
          <a:bodyPr>
            <a:normAutofit/>
          </a:bodyPr>
          <a:lstStyle/>
          <a:p>
            <a:pPr lvl="1">
              <a:spcAft>
                <a:spcPts val="800"/>
              </a:spcAft>
            </a:pPr>
            <a:endParaRPr lang="en-US" sz="2000" dirty="0">
              <a:solidFill>
                <a:schemeClr val="tx1">
                  <a:lumMod val="65000"/>
                  <a:lumOff val="35000"/>
                </a:schemeClr>
              </a:solidFill>
            </a:endParaRPr>
          </a:p>
          <a:p>
            <a:pPr marL="685800" lvl="1" indent="-228600">
              <a:buFont typeface="Arial" panose="020B0604020202020204" pitchFamily="34" charset="0"/>
              <a:buChar char="•"/>
            </a:pPr>
            <a:endParaRPr lang="en-US" sz="1800" dirty="0">
              <a:solidFill>
                <a:schemeClr val="tx1">
                  <a:lumMod val="65000"/>
                  <a:lumOff val="35000"/>
                </a:schemeClr>
              </a:solidFill>
            </a:endParaRPr>
          </a:p>
          <a:p>
            <a:pPr marL="685800" lvl="1" indent="-228600">
              <a:buFont typeface="Arial" panose="020B0604020202020204" pitchFamily="34" charset="0"/>
              <a:buChar char="•"/>
            </a:pPr>
            <a:endParaRPr lang="en-US" sz="2000" dirty="0">
              <a:solidFill>
                <a:schemeClr val="tx1">
                  <a:lumMod val="65000"/>
                  <a:lumOff val="35000"/>
                </a:schemeClr>
              </a:solidFill>
            </a:endParaRPr>
          </a:p>
          <a:p>
            <a:pPr marL="1143000" lvl="2" indent="-228600">
              <a:buFont typeface="Arial" panose="020B0604020202020204" pitchFamily="34" charset="0"/>
              <a:buChar char="•"/>
            </a:pPr>
            <a:endParaRPr lang="en-US" sz="1800" dirty="0">
              <a:solidFill>
                <a:schemeClr val="tx1">
                  <a:lumMod val="65000"/>
                  <a:lumOff val="35000"/>
                </a:schemeClr>
              </a:solidFill>
            </a:endParaRPr>
          </a:p>
          <a:p>
            <a:pPr lvl="2"/>
            <a:endParaRPr lang="en-US" sz="1800" dirty="0">
              <a:solidFill>
                <a:schemeClr val="tx1">
                  <a:lumMod val="65000"/>
                  <a:lumOff val="35000"/>
                </a:schemeClr>
              </a:solidFill>
            </a:endParaRPr>
          </a:p>
          <a:p>
            <a:pPr marL="285750" indent="-285750">
              <a:buFont typeface="Arial" panose="020B0604020202020204" pitchFamily="34" charset="0"/>
              <a:buChar char="•"/>
            </a:pPr>
            <a:endParaRPr lang="en-US" sz="2000" dirty="0"/>
          </a:p>
        </p:txBody>
      </p:sp>
      <p:sp>
        <p:nvSpPr>
          <p:cNvPr id="9" name="Content Placeholder 8"/>
          <p:cNvSpPr>
            <a:spLocks noGrp="1"/>
          </p:cNvSpPr>
          <p:nvPr>
            <p:ph type="body" sz="quarter" idx="15"/>
          </p:nvPr>
        </p:nvSpPr>
        <p:spPr>
          <a:xfrm>
            <a:off x="167456" y="1280161"/>
            <a:ext cx="5943600" cy="5486400"/>
          </a:xfrm>
        </p:spPr>
        <p:txBody>
          <a:bodyPr anchor="ctr">
            <a:noAutofit/>
          </a:bodyPr>
          <a:lstStyle/>
          <a:p>
            <a:pPr marL="0" indent="0">
              <a:buNone/>
            </a:pPr>
            <a:r>
              <a:rPr lang="en-US" sz="2100" dirty="0" err="1">
                <a:solidFill>
                  <a:srgbClr val="2F5597"/>
                </a:solidFill>
              </a:rPr>
              <a:t>DoDI</a:t>
            </a:r>
            <a:r>
              <a:rPr lang="en-US" sz="2100" dirty="0">
                <a:solidFill>
                  <a:srgbClr val="2F5597"/>
                </a:solidFill>
              </a:rPr>
              <a:t> 1400.25 Volume 431, Section 3.3, PLANNING PERFORMANCE:</a:t>
            </a:r>
          </a:p>
          <a:p>
            <a:pPr marL="0" indent="0">
              <a:buNone/>
            </a:pPr>
            <a:r>
              <a:rPr lang="en-US" sz="2100" b="1" dirty="0">
                <a:solidFill>
                  <a:srgbClr val="2F5597"/>
                </a:solidFill>
              </a:rPr>
              <a:t>c. Progress Reviews.</a:t>
            </a:r>
            <a:r>
              <a:rPr lang="en-US" sz="2100" dirty="0">
                <a:solidFill>
                  <a:srgbClr val="2F5597"/>
                </a:solidFill>
              </a:rPr>
              <a:t> Progress reviews may only be initiated by supervisors. They are performance discussions that must be documented in the MyPerformance appraisal tool. While employees must have at least one documented progress review, providing additional progress reviews throughout the appraisal cycle is encouraged. Employees are not given a performance narrative or performance element ratings on progress reviews. </a:t>
            </a:r>
          </a:p>
        </p:txBody>
      </p:sp>
      <p:sp>
        <p:nvSpPr>
          <p:cNvPr id="2" name="Title 1"/>
          <p:cNvSpPr>
            <a:spLocks noGrp="1"/>
          </p:cNvSpPr>
          <p:nvPr>
            <p:ph type="title" idx="4294967295"/>
          </p:nvPr>
        </p:nvSpPr>
        <p:spPr>
          <a:xfrm>
            <a:off x="0" y="284163"/>
            <a:ext cx="11353800" cy="692150"/>
          </a:xfrm>
        </p:spPr>
        <p:txBody>
          <a:bodyPr>
            <a:noAutofit/>
          </a:bodyP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Bargaining Guidance</a:t>
            </a:r>
          </a:p>
        </p:txBody>
      </p:sp>
      <p:sp>
        <p:nvSpPr>
          <p:cNvPr id="6" name="Content Placeholder 2"/>
          <p:cNvSpPr txBox="1">
            <a:spLocks/>
          </p:cNvSpPr>
          <p:nvPr/>
        </p:nvSpPr>
        <p:spPr>
          <a:xfrm>
            <a:off x="6735146" y="4416491"/>
            <a:ext cx="4618654" cy="1735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prstClr val="black"/>
              </a:solidFill>
            </a:endParaRPr>
          </a:p>
        </p:txBody>
      </p:sp>
      <p:sp>
        <p:nvSpPr>
          <p:cNvPr id="11" name="Content Placeholder 8"/>
          <p:cNvSpPr txBox="1">
            <a:spLocks/>
          </p:cNvSpPr>
          <p:nvPr/>
        </p:nvSpPr>
        <p:spPr>
          <a:xfrm>
            <a:off x="6888480" y="1280161"/>
            <a:ext cx="5030723" cy="54864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200" b="1" dirty="0">
                <a:solidFill>
                  <a:prstClr val="black"/>
                </a:solidFill>
              </a:rPr>
              <a:t>UNION PROPOSAL _____:</a:t>
            </a:r>
          </a:p>
          <a:p>
            <a:pPr marL="0" indent="0">
              <a:buFont typeface="Arial" panose="020B0604020202020204" pitchFamily="34" charset="0"/>
              <a:buNone/>
            </a:pPr>
            <a:r>
              <a:rPr lang="en-US" sz="2200" b="1" dirty="0">
                <a:solidFill>
                  <a:prstClr val="black"/>
                </a:solidFill>
              </a:rPr>
              <a:t>(This proposal is only necessary if more than one performance review meeting is desired)</a:t>
            </a:r>
            <a:endParaRPr lang="en-US" sz="2200" dirty="0">
              <a:solidFill>
                <a:prstClr val="black"/>
              </a:solidFill>
            </a:endParaRPr>
          </a:p>
          <a:p>
            <a:pPr marL="0" indent="0">
              <a:buFont typeface="Arial" panose="020B0604020202020204" pitchFamily="34" charset="0"/>
              <a:buNone/>
            </a:pPr>
            <a:r>
              <a:rPr lang="en-US" sz="2200" dirty="0">
                <a:solidFill>
                  <a:prstClr val="black"/>
                </a:solidFill>
              </a:rPr>
              <a:t>At a minimum, employees will be provided at least _____ documented performance reviews per rating period.</a:t>
            </a:r>
          </a:p>
        </p:txBody>
      </p:sp>
    </p:spTree>
    <p:extLst>
      <p:ext uri="{BB962C8B-B14F-4D97-AF65-F5344CB8AC3E}">
        <p14:creationId xmlns:p14="http://schemas.microsoft.com/office/powerpoint/2010/main" val="40241595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81318" y="3186248"/>
            <a:ext cx="11080375" cy="1325563"/>
          </a:xfrm>
          <a:effectLst>
            <a:outerShdw blurRad="50800" dist="38100" dir="2700000" algn="tl" rotWithShape="0">
              <a:prstClr val="black">
                <a:alpha val="40000"/>
              </a:prstClr>
            </a:outerShdw>
          </a:effectLst>
        </p:spPr>
        <p:txBody>
          <a:bodyPr>
            <a:normAutofit fontScale="90000"/>
          </a:bodyPr>
          <a:lstStyle/>
          <a:p>
            <a:pPr algn="ctr"/>
            <a:r>
              <a:rPr lang="en-US" sz="8000" cap="all" dirty="0">
                <a:solidFill>
                  <a:schemeClr val="bg1"/>
                </a:solidFill>
                <a:latin typeface="Arial Black" panose="020B0A04020102020204" pitchFamily="34" charset="0"/>
              </a:rPr>
              <a:t>Rating performance</a:t>
            </a:r>
          </a:p>
        </p:txBody>
      </p:sp>
      <p:sp>
        <p:nvSpPr>
          <p:cNvPr id="2" name="Slide Number Placeholder 1"/>
          <p:cNvSpPr>
            <a:spLocks noGrp="1"/>
          </p:cNvSpPr>
          <p:nvPr>
            <p:ph type="sldNum" sz="quarter" idx="12"/>
          </p:nvPr>
        </p:nvSpPr>
        <p:spPr/>
        <p:txBody>
          <a:bodyPr/>
          <a:lstStyle/>
          <a:p>
            <a:fld id="{56E57F36-6D23-4C39-A2C3-D58391D75D53}" type="slidenum">
              <a:rPr lang="en-US" smtClean="0">
                <a:solidFill>
                  <a:prstClr val="black">
                    <a:tint val="75000"/>
                  </a:prstClr>
                </a:solidFill>
              </a:rPr>
              <a:pPr/>
              <a:t>62</a:t>
            </a:fld>
            <a:endParaRPr lang="en-US">
              <a:solidFill>
                <a:prstClr val="black">
                  <a:tint val="75000"/>
                </a:prstClr>
              </a:solidFill>
            </a:endParaRPr>
          </a:p>
        </p:txBody>
      </p:sp>
    </p:spTree>
    <p:extLst>
      <p:ext uri="{BB962C8B-B14F-4D97-AF65-F5344CB8AC3E}">
        <p14:creationId xmlns:p14="http://schemas.microsoft.com/office/powerpoint/2010/main" val="19073499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331304"/>
            <a:ext cx="9917624" cy="1149419"/>
          </a:xfrm>
        </p:spPr>
        <p:txBody>
          <a:bodyPr>
            <a:normAutofit/>
          </a:bodyPr>
          <a:lstStyle/>
          <a:p>
            <a:r>
              <a:rPr lang="en-US" sz="3800" b="1" dirty="0">
                <a:solidFill>
                  <a:srgbClr val="003399"/>
                </a:solidFill>
                <a:latin typeface="Arial" panose="020B0604020202020204" pitchFamily="34" charset="0"/>
                <a:cs typeface="Arial" panose="020B0604020202020204" pitchFamily="34" charset="0"/>
              </a:rPr>
              <a:t>Evaluating Performance	</a:t>
            </a:r>
          </a:p>
        </p:txBody>
      </p:sp>
      <p:sp>
        <p:nvSpPr>
          <p:cNvPr id="9" name="Content Placeholder 8"/>
          <p:cNvSpPr>
            <a:spLocks noGrp="1"/>
          </p:cNvSpPr>
          <p:nvPr>
            <p:ph sz="half" idx="1"/>
          </p:nvPr>
        </p:nvSpPr>
        <p:spPr>
          <a:xfrm>
            <a:off x="838200" y="1948174"/>
            <a:ext cx="4964084" cy="4473832"/>
          </a:xfrm>
        </p:spPr>
        <p:txBody>
          <a:bodyPr>
            <a:normAutofit/>
          </a:bodyPr>
          <a:lstStyle/>
          <a:p>
            <a:r>
              <a:rPr lang="en-US" sz="3600" dirty="0">
                <a:solidFill>
                  <a:schemeClr val="tx1">
                    <a:lumMod val="75000"/>
                    <a:lumOff val="25000"/>
                  </a:schemeClr>
                </a:solidFill>
              </a:rPr>
              <a:t>Performance is assessed against the </a:t>
            </a:r>
            <a:r>
              <a:rPr lang="en-US" sz="3600" i="1" dirty="0">
                <a:solidFill>
                  <a:schemeClr val="tx1">
                    <a:lumMod val="75000"/>
                    <a:lumOff val="25000"/>
                  </a:schemeClr>
                </a:solidFill>
              </a:rPr>
              <a:t>elements and standards </a:t>
            </a:r>
            <a:r>
              <a:rPr lang="en-US" sz="3600" dirty="0">
                <a:solidFill>
                  <a:schemeClr val="tx1">
                    <a:lumMod val="75000"/>
                    <a:lumOff val="25000"/>
                  </a:schemeClr>
                </a:solidFill>
              </a:rPr>
              <a:t>in the employee’s performance plan.</a:t>
            </a:r>
          </a:p>
          <a:p>
            <a:endParaRPr lang="en-US" dirty="0">
              <a:solidFill>
                <a:schemeClr val="tx1">
                  <a:lumMod val="75000"/>
                  <a:lumOff val="25000"/>
                </a:schemeClr>
              </a:solidFill>
            </a:endParaRPr>
          </a:p>
        </p:txBody>
      </p:sp>
      <p:sp>
        <p:nvSpPr>
          <p:cNvPr id="2" name="Slide Number Placeholder 1"/>
          <p:cNvSpPr>
            <a:spLocks noGrp="1"/>
          </p:cNvSpPr>
          <p:nvPr>
            <p:ph type="sldNum" sz="quarter" idx="12"/>
          </p:nvPr>
        </p:nvSpPr>
        <p:spPr/>
        <p:txBody>
          <a:bodyPr/>
          <a:lstStyle/>
          <a:p>
            <a:fld id="{56E57F36-6D23-4C39-A2C3-D58391D75D53}" type="slidenum">
              <a:rPr lang="en-US" smtClean="0">
                <a:solidFill>
                  <a:prstClr val="black">
                    <a:tint val="75000"/>
                  </a:prstClr>
                </a:solidFill>
              </a:rPr>
              <a:pPr/>
              <a:t>63</a:t>
            </a:fld>
            <a:endParaRPr lang="en-US" dirty="0">
              <a:solidFill>
                <a:prstClr val="black">
                  <a:tint val="75000"/>
                </a:prstClr>
              </a:solidFill>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 r="9275"/>
          <a:stretch/>
        </p:blipFill>
        <p:spPr>
          <a:xfrm>
            <a:off x="6415621" y="1948174"/>
            <a:ext cx="5512100" cy="4050386"/>
          </a:xfrm>
          <a:prstGeom prst="rect">
            <a:avLst/>
          </a:prstGeom>
        </p:spPr>
      </p:pic>
    </p:spTree>
    <p:extLst>
      <p:ext uri="{BB962C8B-B14F-4D97-AF65-F5344CB8AC3E}">
        <p14:creationId xmlns:p14="http://schemas.microsoft.com/office/powerpoint/2010/main" val="25217001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CC00">
            <a:alpha val="23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05318" y="575778"/>
            <a:ext cx="8700753" cy="746240"/>
          </a:xfrm>
        </p:spPr>
        <p:txBody>
          <a:bodyPr>
            <a:normAutofit/>
          </a:bodyPr>
          <a:lstStyle/>
          <a:p>
            <a:r>
              <a:rPr lang="en-US" sz="3800" b="1" dirty="0">
                <a:solidFill>
                  <a:srgbClr val="003399"/>
                </a:solidFill>
                <a:latin typeface="Arial" panose="020B0604020202020204" pitchFamily="34" charset="0"/>
                <a:cs typeface="Arial" panose="020B0604020202020204" pitchFamily="34" charset="0"/>
              </a:rPr>
              <a:t>Discussion</a:t>
            </a:r>
          </a:p>
        </p:txBody>
      </p:sp>
      <p:sp>
        <p:nvSpPr>
          <p:cNvPr id="16" name="Text Placeholder 15"/>
          <p:cNvSpPr>
            <a:spLocks noGrp="1"/>
          </p:cNvSpPr>
          <p:nvPr>
            <p:ph type="body" sz="half" idx="2"/>
          </p:nvPr>
        </p:nvSpPr>
        <p:spPr>
          <a:xfrm>
            <a:off x="2305318" y="1813846"/>
            <a:ext cx="8409905" cy="5051199"/>
          </a:xfrm>
        </p:spPr>
        <p:txBody>
          <a:bodyPr>
            <a:normAutofit/>
          </a:bodyPr>
          <a:lstStyle/>
          <a:p>
            <a:pPr marL="457200" indent="-457200">
              <a:spcBef>
                <a:spcPts val="800"/>
              </a:spcBef>
              <a:spcAft>
                <a:spcPts val="800"/>
              </a:spcAft>
              <a:buFont typeface="Arial" panose="020B0604020202020204" pitchFamily="34" charset="0"/>
              <a:buChar char="•"/>
            </a:pPr>
            <a:r>
              <a:rPr lang="en-US" sz="3000" b="1" dirty="0">
                <a:solidFill>
                  <a:schemeClr val="tx1">
                    <a:lumMod val="75000"/>
                    <a:lumOff val="25000"/>
                  </a:schemeClr>
                </a:solidFill>
              </a:rPr>
              <a:t>Share a time you or someone you know was evaluated unfairly at a job.</a:t>
            </a:r>
          </a:p>
          <a:p>
            <a:pPr marL="457200" indent="-457200">
              <a:spcBef>
                <a:spcPts val="800"/>
              </a:spcBef>
              <a:spcAft>
                <a:spcPts val="800"/>
              </a:spcAft>
              <a:buFont typeface="Arial" panose="020B0604020202020204" pitchFamily="34" charset="0"/>
              <a:buChar char="•"/>
            </a:pPr>
            <a:r>
              <a:rPr lang="en-US" sz="3000" b="1" dirty="0">
                <a:solidFill>
                  <a:schemeClr val="tx1">
                    <a:lumMod val="75000"/>
                    <a:lumOff val="25000"/>
                  </a:schemeClr>
                </a:solidFill>
              </a:rPr>
              <a:t>Could this same situation happen under New Beginnings? Why or why not?</a:t>
            </a:r>
          </a:p>
          <a:p>
            <a:pPr marL="457200" indent="-457200">
              <a:spcBef>
                <a:spcPts val="800"/>
              </a:spcBef>
              <a:spcAft>
                <a:spcPts val="800"/>
              </a:spcAft>
              <a:buFont typeface="Arial" panose="020B0604020202020204" pitchFamily="34" charset="0"/>
              <a:buChar char="•"/>
            </a:pPr>
            <a:r>
              <a:rPr lang="en-US" sz="3000" b="1" dirty="0">
                <a:solidFill>
                  <a:schemeClr val="tx1">
                    <a:lumMod val="75000"/>
                    <a:lumOff val="25000"/>
                  </a:schemeClr>
                </a:solidFill>
              </a:rPr>
              <a:t>What would you do if something similar happened:</a:t>
            </a:r>
          </a:p>
          <a:p>
            <a:pPr marL="914400" lvl="1" indent="-457200">
              <a:spcBef>
                <a:spcPts val="800"/>
              </a:spcBef>
              <a:spcAft>
                <a:spcPts val="800"/>
              </a:spcAft>
              <a:buFont typeface="Arial" panose="020B0604020202020204" pitchFamily="34" charset="0"/>
              <a:buChar char="•"/>
            </a:pPr>
            <a:r>
              <a:rPr lang="en-US" sz="3000" b="1" dirty="0">
                <a:solidFill>
                  <a:schemeClr val="tx1">
                    <a:lumMod val="75000"/>
                    <a:lumOff val="25000"/>
                  </a:schemeClr>
                </a:solidFill>
              </a:rPr>
              <a:t>To you now?</a:t>
            </a:r>
          </a:p>
          <a:p>
            <a:pPr marL="914400" lvl="1" indent="-457200">
              <a:spcBef>
                <a:spcPts val="800"/>
              </a:spcBef>
              <a:spcAft>
                <a:spcPts val="800"/>
              </a:spcAft>
              <a:buFont typeface="Arial" panose="020B0604020202020204" pitchFamily="34" charset="0"/>
              <a:buChar char="•"/>
            </a:pPr>
            <a:r>
              <a:rPr lang="en-US" sz="3000" b="1" dirty="0">
                <a:solidFill>
                  <a:schemeClr val="tx1">
                    <a:lumMod val="75000"/>
                    <a:lumOff val="25000"/>
                  </a:schemeClr>
                </a:solidFill>
              </a:rPr>
              <a:t>To a colleague?</a:t>
            </a:r>
            <a:endParaRPr lang="en-US" sz="3000" dirty="0">
              <a:solidFill>
                <a:schemeClr val="tx1">
                  <a:lumMod val="75000"/>
                  <a:lumOff val="25000"/>
                </a:schemeClr>
              </a:solidFill>
            </a:endParaRPr>
          </a:p>
        </p:txBody>
      </p:sp>
      <p:sp>
        <p:nvSpPr>
          <p:cNvPr id="6" name="Content Placeholder 2"/>
          <p:cNvSpPr txBox="1">
            <a:spLocks/>
          </p:cNvSpPr>
          <p:nvPr/>
        </p:nvSpPr>
        <p:spPr>
          <a:xfrm>
            <a:off x="6735146" y="4416491"/>
            <a:ext cx="4618654" cy="1735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prstClr val="black"/>
              </a:solidFill>
            </a:endParaRPr>
          </a:p>
        </p:txBody>
      </p:sp>
      <p:sp>
        <p:nvSpPr>
          <p:cNvPr id="3" name="Slide Number Placeholder 2"/>
          <p:cNvSpPr>
            <a:spLocks noGrp="1"/>
          </p:cNvSpPr>
          <p:nvPr>
            <p:ph type="sldNum" sz="quarter" idx="12"/>
          </p:nvPr>
        </p:nvSpPr>
        <p:spPr/>
        <p:txBody>
          <a:bodyPr/>
          <a:lstStyle/>
          <a:p>
            <a:fld id="{56E57F36-6D23-4C39-A2C3-D58391D75D53}" type="slidenum">
              <a:rPr lang="en-US" smtClean="0">
                <a:solidFill>
                  <a:prstClr val="black">
                    <a:tint val="75000"/>
                  </a:prstClr>
                </a:solidFill>
              </a:rPr>
              <a:pPr/>
              <a:t>64</a:t>
            </a:fld>
            <a:endParaRPr lang="en-US">
              <a:solidFill>
                <a:prstClr val="black">
                  <a:tint val="75000"/>
                </a:prst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75" y="83950"/>
            <a:ext cx="2286000" cy="2194561"/>
          </a:xfrm>
          <a:prstGeom prst="rect">
            <a:avLst/>
          </a:prstGeom>
        </p:spPr>
      </p:pic>
    </p:spTree>
    <p:extLst>
      <p:ext uri="{BB962C8B-B14F-4D97-AF65-F5344CB8AC3E}">
        <p14:creationId xmlns:p14="http://schemas.microsoft.com/office/powerpoint/2010/main" val="26218145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331304"/>
            <a:ext cx="9917624" cy="1149419"/>
          </a:xfrm>
        </p:spPr>
        <p:txBody>
          <a:bodyPr>
            <a:normAutofit/>
          </a:bodyPr>
          <a:lstStyle/>
          <a:p>
            <a:r>
              <a:rPr lang="en-US" sz="3800" b="1" dirty="0">
                <a:solidFill>
                  <a:srgbClr val="003399"/>
                </a:solidFill>
                <a:latin typeface="Arial" panose="020B0604020202020204" pitchFamily="34" charset="0"/>
                <a:cs typeface="Arial" panose="020B0604020202020204" pitchFamily="34" charset="0"/>
              </a:rPr>
              <a:t>Performance Elements and Standards	</a:t>
            </a:r>
          </a:p>
        </p:txBody>
      </p:sp>
      <p:sp>
        <p:nvSpPr>
          <p:cNvPr id="9" name="Content Placeholder 8"/>
          <p:cNvSpPr>
            <a:spLocks noGrp="1"/>
          </p:cNvSpPr>
          <p:nvPr>
            <p:ph sz="half" idx="1"/>
          </p:nvPr>
        </p:nvSpPr>
        <p:spPr>
          <a:xfrm>
            <a:off x="838200" y="1831799"/>
            <a:ext cx="9220200" cy="4473832"/>
          </a:xfrm>
        </p:spPr>
        <p:txBody>
          <a:bodyPr>
            <a:normAutofit/>
          </a:bodyPr>
          <a:lstStyle/>
          <a:p>
            <a:r>
              <a:rPr lang="en-US" sz="3400" dirty="0">
                <a:solidFill>
                  <a:schemeClr val="tx1">
                    <a:lumMod val="75000"/>
                    <a:lumOff val="25000"/>
                  </a:schemeClr>
                </a:solidFill>
              </a:rPr>
              <a:t>Make sure you know your Performance Plan</a:t>
            </a:r>
          </a:p>
          <a:p>
            <a:endParaRPr lang="en-US" sz="1100" dirty="0">
              <a:solidFill>
                <a:schemeClr val="tx1">
                  <a:lumMod val="75000"/>
                  <a:lumOff val="25000"/>
                </a:schemeClr>
              </a:solidFill>
            </a:endParaRPr>
          </a:p>
          <a:p>
            <a:pPr lvl="1">
              <a:spcAft>
                <a:spcPts val="600"/>
              </a:spcAft>
              <a:buFont typeface="Wingdings" panose="05000000000000000000" pitchFamily="2" charset="2"/>
              <a:buChar char="à"/>
            </a:pPr>
            <a:r>
              <a:rPr lang="en-US" sz="2800" dirty="0">
                <a:solidFill>
                  <a:schemeClr val="tx1">
                    <a:lumMod val="75000"/>
                    <a:lumOff val="25000"/>
                  </a:schemeClr>
                </a:solidFill>
              </a:rPr>
              <a:t> Be able to recognize if you are evaluated on something that is </a:t>
            </a:r>
            <a:r>
              <a:rPr lang="en-US" sz="2800" i="1" dirty="0">
                <a:solidFill>
                  <a:schemeClr val="tx1">
                    <a:lumMod val="75000"/>
                    <a:lumOff val="25000"/>
                  </a:schemeClr>
                </a:solidFill>
              </a:rPr>
              <a:t>not</a:t>
            </a:r>
            <a:r>
              <a:rPr lang="en-US" sz="2800" dirty="0">
                <a:solidFill>
                  <a:schemeClr val="tx1">
                    <a:lumMod val="75000"/>
                    <a:lumOff val="25000"/>
                  </a:schemeClr>
                </a:solidFill>
              </a:rPr>
              <a:t> in your performance plan</a:t>
            </a:r>
          </a:p>
          <a:p>
            <a:pPr lvl="1">
              <a:spcAft>
                <a:spcPts val="600"/>
              </a:spcAft>
              <a:buFont typeface="Wingdings" panose="05000000000000000000" pitchFamily="2" charset="2"/>
              <a:buChar char="à"/>
            </a:pPr>
            <a:r>
              <a:rPr lang="en-US" sz="2800" dirty="0">
                <a:solidFill>
                  <a:schemeClr val="tx1">
                    <a:lumMod val="75000"/>
                    <a:lumOff val="25000"/>
                  </a:schemeClr>
                </a:solidFill>
              </a:rPr>
              <a:t> Your ratings should only reflect your individual work</a:t>
            </a:r>
          </a:p>
        </p:txBody>
      </p:sp>
      <p:sp>
        <p:nvSpPr>
          <p:cNvPr id="2" name="Slide Number Placeholder 1"/>
          <p:cNvSpPr>
            <a:spLocks noGrp="1"/>
          </p:cNvSpPr>
          <p:nvPr>
            <p:ph type="sldNum" sz="quarter" idx="12"/>
          </p:nvPr>
        </p:nvSpPr>
        <p:spPr/>
        <p:txBody>
          <a:bodyPr/>
          <a:lstStyle/>
          <a:p>
            <a:fld id="{56E57F36-6D23-4C39-A2C3-D58391D75D53}" type="slidenum">
              <a:rPr lang="en-US" smtClean="0">
                <a:solidFill>
                  <a:prstClr val="black">
                    <a:tint val="75000"/>
                  </a:prstClr>
                </a:solidFill>
              </a:rPr>
              <a:pPr/>
              <a:t>65</a:t>
            </a:fld>
            <a:endParaRPr lang="en-US" dirty="0">
              <a:solidFill>
                <a:prstClr val="black">
                  <a:tint val="75000"/>
                </a:prstClr>
              </a:solidFill>
            </a:endParaRPr>
          </a:p>
        </p:txBody>
      </p:sp>
    </p:spTree>
    <p:extLst>
      <p:ext uri="{BB962C8B-B14F-4D97-AF65-F5344CB8AC3E}">
        <p14:creationId xmlns:p14="http://schemas.microsoft.com/office/powerpoint/2010/main" val="4739334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331304"/>
            <a:ext cx="9917624" cy="1149419"/>
          </a:xfrm>
        </p:spPr>
        <p:txBody>
          <a:bodyPr>
            <a:normAutofit/>
          </a:bodyPr>
          <a:lstStyle/>
          <a:p>
            <a:r>
              <a:rPr lang="en-US" sz="3800" b="1" dirty="0">
                <a:solidFill>
                  <a:srgbClr val="003399"/>
                </a:solidFill>
                <a:latin typeface="Arial" panose="020B0604020202020204" pitchFamily="34" charset="0"/>
                <a:cs typeface="Arial" panose="020B0604020202020204" pitchFamily="34" charset="0"/>
              </a:rPr>
              <a:t>Your Self-Assessment	</a:t>
            </a:r>
            <a:endParaRPr lang="en-US" sz="3800" dirty="0">
              <a:solidFill>
                <a:srgbClr val="003399"/>
              </a:solidFill>
              <a:latin typeface="Arial" panose="020B0604020202020204" pitchFamily="34" charset="0"/>
              <a:cs typeface="Arial" panose="020B0604020202020204" pitchFamily="34" charset="0"/>
            </a:endParaRPr>
          </a:p>
        </p:txBody>
      </p:sp>
      <p:sp>
        <p:nvSpPr>
          <p:cNvPr id="9" name="Content Placeholder 8"/>
          <p:cNvSpPr>
            <a:spLocks noGrp="1"/>
          </p:cNvSpPr>
          <p:nvPr>
            <p:ph sz="half" idx="1"/>
          </p:nvPr>
        </p:nvSpPr>
        <p:spPr>
          <a:xfrm>
            <a:off x="838200" y="1769807"/>
            <a:ext cx="10125074" cy="4951668"/>
          </a:xfrm>
        </p:spPr>
        <p:txBody>
          <a:bodyPr>
            <a:normAutofit/>
          </a:bodyPr>
          <a:lstStyle/>
          <a:p>
            <a:pPr>
              <a:spcAft>
                <a:spcPts val="600"/>
              </a:spcAft>
            </a:pPr>
            <a:r>
              <a:rPr lang="en-US" dirty="0">
                <a:solidFill>
                  <a:schemeClr val="tx1">
                    <a:lumMod val="75000"/>
                    <a:lumOff val="25000"/>
                  </a:schemeClr>
                </a:solidFill>
              </a:rPr>
              <a:t>Describes your accomplishments as they relate to the critical elements and standards in your performance plan</a:t>
            </a:r>
          </a:p>
          <a:p>
            <a:pPr>
              <a:spcAft>
                <a:spcPts val="600"/>
              </a:spcAft>
            </a:pPr>
            <a:r>
              <a:rPr lang="en-US" dirty="0">
                <a:solidFill>
                  <a:schemeClr val="tx1">
                    <a:lumMod val="75000"/>
                    <a:lumOff val="25000"/>
                  </a:schemeClr>
                </a:solidFill>
              </a:rPr>
              <a:t>Reminds your supervisor of your significant accomplishments</a:t>
            </a:r>
          </a:p>
          <a:p>
            <a:pPr>
              <a:spcAft>
                <a:spcPts val="600"/>
              </a:spcAft>
            </a:pPr>
            <a:r>
              <a:rPr lang="en-US" dirty="0">
                <a:solidFill>
                  <a:schemeClr val="tx1">
                    <a:lumMod val="75000"/>
                    <a:lumOff val="25000"/>
                  </a:schemeClr>
                </a:solidFill>
              </a:rPr>
              <a:t>Can spark further discussion about your performance</a:t>
            </a:r>
          </a:p>
          <a:p>
            <a:pPr>
              <a:spcAft>
                <a:spcPts val="600"/>
              </a:spcAft>
            </a:pPr>
            <a:r>
              <a:rPr lang="en-US" dirty="0">
                <a:solidFill>
                  <a:schemeClr val="tx1">
                    <a:lumMod val="75000"/>
                    <a:lumOff val="25000"/>
                  </a:schemeClr>
                </a:solidFill>
              </a:rPr>
              <a:t>You will </a:t>
            </a:r>
            <a:r>
              <a:rPr lang="en-US" i="1" dirty="0">
                <a:solidFill>
                  <a:schemeClr val="tx1">
                    <a:lumMod val="75000"/>
                    <a:lumOff val="25000"/>
                  </a:schemeClr>
                </a:solidFill>
              </a:rPr>
              <a:t>not</a:t>
            </a:r>
            <a:r>
              <a:rPr lang="en-US" dirty="0">
                <a:solidFill>
                  <a:schemeClr val="tx1">
                    <a:lumMod val="75000"/>
                    <a:lumOff val="25000"/>
                  </a:schemeClr>
                </a:solidFill>
              </a:rPr>
              <a:t> be judged on your writing skills</a:t>
            </a:r>
          </a:p>
          <a:p>
            <a:pPr lvl="1">
              <a:spcAft>
                <a:spcPts val="600"/>
              </a:spcAft>
            </a:pPr>
            <a:endParaRPr lang="en-US" sz="2800" dirty="0">
              <a:solidFill>
                <a:schemeClr val="tx1">
                  <a:lumMod val="75000"/>
                  <a:lumOff val="25000"/>
                </a:schemeClr>
              </a:solidFill>
            </a:endParaRPr>
          </a:p>
        </p:txBody>
      </p:sp>
      <p:sp>
        <p:nvSpPr>
          <p:cNvPr id="2" name="Slide Number Placeholder 1"/>
          <p:cNvSpPr>
            <a:spLocks noGrp="1"/>
          </p:cNvSpPr>
          <p:nvPr>
            <p:ph type="sldNum" sz="quarter" idx="12"/>
          </p:nvPr>
        </p:nvSpPr>
        <p:spPr/>
        <p:txBody>
          <a:bodyPr/>
          <a:lstStyle/>
          <a:p>
            <a:fld id="{56E57F36-6D23-4C39-A2C3-D58391D75D53}" type="slidenum">
              <a:rPr lang="en-US" smtClean="0">
                <a:solidFill>
                  <a:prstClr val="black">
                    <a:tint val="75000"/>
                  </a:prstClr>
                </a:solidFill>
              </a:rPr>
              <a:pPr/>
              <a:t>66</a:t>
            </a:fld>
            <a:endParaRPr lang="en-US" dirty="0">
              <a:solidFill>
                <a:prstClr val="black">
                  <a:tint val="75000"/>
                </a:prstClr>
              </a:solidFill>
            </a:endParaRPr>
          </a:p>
        </p:txBody>
      </p:sp>
    </p:spTree>
    <p:extLst>
      <p:ext uri="{BB962C8B-B14F-4D97-AF65-F5344CB8AC3E}">
        <p14:creationId xmlns:p14="http://schemas.microsoft.com/office/powerpoint/2010/main" val="6866268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331304"/>
            <a:ext cx="9917624" cy="1149419"/>
          </a:xfrm>
        </p:spPr>
        <p:txBody>
          <a:bodyPr>
            <a:normAutofit/>
          </a:bodyPr>
          <a:lstStyle/>
          <a:p>
            <a:r>
              <a:rPr lang="en-US" sz="3800" b="1" dirty="0">
                <a:solidFill>
                  <a:srgbClr val="003399"/>
                </a:solidFill>
                <a:latin typeface="Arial" panose="020B0604020202020204" pitchFamily="34" charset="0"/>
                <a:cs typeface="Arial" panose="020B0604020202020204" pitchFamily="34" charset="0"/>
              </a:rPr>
              <a:t>Writing your Self-Assessment</a:t>
            </a:r>
            <a:endParaRPr lang="en-US" sz="3800" dirty="0">
              <a:solidFill>
                <a:srgbClr val="003399"/>
              </a:solidFill>
              <a:latin typeface="Arial" panose="020B0604020202020204" pitchFamily="34" charset="0"/>
              <a:cs typeface="Arial" panose="020B0604020202020204" pitchFamily="34" charset="0"/>
            </a:endParaRPr>
          </a:p>
        </p:txBody>
      </p:sp>
      <p:sp>
        <p:nvSpPr>
          <p:cNvPr id="9" name="Content Placeholder 8"/>
          <p:cNvSpPr>
            <a:spLocks noGrp="1"/>
          </p:cNvSpPr>
          <p:nvPr>
            <p:ph sz="half" idx="1"/>
          </p:nvPr>
        </p:nvSpPr>
        <p:spPr>
          <a:xfrm>
            <a:off x="838201" y="1769807"/>
            <a:ext cx="6142892" cy="4473832"/>
          </a:xfrm>
        </p:spPr>
        <p:txBody>
          <a:bodyPr>
            <a:normAutofit/>
          </a:bodyPr>
          <a:lstStyle/>
          <a:p>
            <a:pPr>
              <a:spcBef>
                <a:spcPts val="1200"/>
              </a:spcBef>
            </a:pPr>
            <a:r>
              <a:rPr lang="en-US" dirty="0">
                <a:solidFill>
                  <a:schemeClr val="tx1">
                    <a:lumMod val="75000"/>
                    <a:lumOff val="25000"/>
                  </a:schemeClr>
                </a:solidFill>
              </a:rPr>
              <a:t>Organize by critical element</a:t>
            </a:r>
          </a:p>
          <a:p>
            <a:pPr>
              <a:spcBef>
                <a:spcPts val="1200"/>
              </a:spcBef>
            </a:pPr>
            <a:r>
              <a:rPr lang="en-US" dirty="0">
                <a:solidFill>
                  <a:schemeClr val="tx1">
                    <a:lumMod val="75000"/>
                    <a:lumOff val="25000"/>
                  </a:schemeClr>
                </a:solidFill>
              </a:rPr>
              <a:t>Focus on the results – impact on team, on the agency or mission</a:t>
            </a:r>
          </a:p>
          <a:p>
            <a:pPr>
              <a:spcBef>
                <a:spcPts val="1200"/>
              </a:spcBef>
            </a:pPr>
            <a:r>
              <a:rPr lang="en-US" dirty="0">
                <a:solidFill>
                  <a:schemeClr val="tx1">
                    <a:lumMod val="75000"/>
                    <a:lumOff val="25000"/>
                  </a:schemeClr>
                </a:solidFill>
              </a:rPr>
              <a:t>Be sure you have at least one accomplishment for each critical element</a:t>
            </a:r>
          </a:p>
          <a:p>
            <a:pPr lvl="1">
              <a:spcBef>
                <a:spcPts val="1200"/>
              </a:spcBef>
            </a:pPr>
            <a:r>
              <a:rPr lang="en-US" sz="2600" dirty="0">
                <a:solidFill>
                  <a:schemeClr val="tx1">
                    <a:lumMod val="75000"/>
                    <a:lumOff val="25000"/>
                  </a:schemeClr>
                </a:solidFill>
              </a:rPr>
              <a:t>A single accomplishment might apply to more than one element</a:t>
            </a:r>
          </a:p>
          <a:p>
            <a:pPr>
              <a:spcBef>
                <a:spcPts val="1200"/>
              </a:spcBef>
            </a:pPr>
            <a:endParaRPr lang="en-US" sz="2900" dirty="0">
              <a:solidFill>
                <a:schemeClr val="tx1">
                  <a:lumMod val="75000"/>
                  <a:lumOff val="25000"/>
                </a:schemeClr>
              </a:solidFill>
            </a:endParaRPr>
          </a:p>
          <a:p>
            <a:pPr>
              <a:spcBef>
                <a:spcPts val="1200"/>
              </a:spcBef>
            </a:pPr>
            <a:endParaRPr lang="en-US" sz="2400" dirty="0">
              <a:solidFill>
                <a:schemeClr val="tx1">
                  <a:lumMod val="75000"/>
                  <a:lumOff val="25000"/>
                </a:schemeClr>
              </a:solidFill>
            </a:endParaRPr>
          </a:p>
        </p:txBody>
      </p:sp>
      <p:sp>
        <p:nvSpPr>
          <p:cNvPr id="2" name="Slide Number Placeholder 1"/>
          <p:cNvSpPr>
            <a:spLocks noGrp="1"/>
          </p:cNvSpPr>
          <p:nvPr>
            <p:ph type="sldNum" sz="quarter" idx="12"/>
          </p:nvPr>
        </p:nvSpPr>
        <p:spPr/>
        <p:txBody>
          <a:bodyPr/>
          <a:lstStyle/>
          <a:p>
            <a:fld id="{56E57F36-6D23-4C39-A2C3-D58391D75D53}" type="slidenum">
              <a:rPr lang="en-US" smtClean="0">
                <a:solidFill>
                  <a:prstClr val="black">
                    <a:tint val="75000"/>
                  </a:prstClr>
                </a:solidFill>
              </a:rPr>
              <a:pPr/>
              <a:t>67</a:t>
            </a:fld>
            <a:endParaRPr lang="en-US" dirty="0">
              <a:solidFill>
                <a:prstClr val="black">
                  <a:tint val="75000"/>
                </a:prstClr>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3940" y="2078180"/>
            <a:ext cx="4718454" cy="3133898"/>
          </a:xfrm>
          <a:prstGeom prst="rect">
            <a:avLst/>
          </a:prstGeom>
        </p:spPr>
      </p:pic>
    </p:spTree>
    <p:extLst>
      <p:ext uri="{BB962C8B-B14F-4D97-AF65-F5344CB8AC3E}">
        <p14:creationId xmlns:p14="http://schemas.microsoft.com/office/powerpoint/2010/main" val="29047399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331304"/>
            <a:ext cx="9917624" cy="1149419"/>
          </a:xfrm>
        </p:spPr>
        <p:txBody>
          <a:bodyPr>
            <a:normAutofit/>
          </a:bodyPr>
          <a:lstStyle/>
          <a:p>
            <a:r>
              <a:rPr lang="en-US" sz="3800" b="1" dirty="0">
                <a:solidFill>
                  <a:srgbClr val="003399"/>
                </a:solidFill>
                <a:latin typeface="Arial" panose="020B0604020202020204" pitchFamily="34" charset="0"/>
                <a:cs typeface="Arial" panose="020B0604020202020204" pitchFamily="34" charset="0"/>
              </a:rPr>
              <a:t>Writing your Self-Assessment</a:t>
            </a:r>
            <a:endParaRPr lang="en-US" sz="3800" dirty="0">
              <a:solidFill>
                <a:srgbClr val="003399"/>
              </a:solidFill>
              <a:latin typeface="Arial" panose="020B0604020202020204" pitchFamily="34" charset="0"/>
              <a:cs typeface="Arial" panose="020B0604020202020204" pitchFamily="34" charset="0"/>
            </a:endParaRPr>
          </a:p>
        </p:txBody>
      </p:sp>
      <p:sp>
        <p:nvSpPr>
          <p:cNvPr id="9" name="Content Placeholder 8"/>
          <p:cNvSpPr>
            <a:spLocks noGrp="1"/>
          </p:cNvSpPr>
          <p:nvPr>
            <p:ph sz="half" idx="1"/>
          </p:nvPr>
        </p:nvSpPr>
        <p:spPr>
          <a:xfrm>
            <a:off x="786063" y="1769807"/>
            <a:ext cx="10177211" cy="4951668"/>
          </a:xfrm>
        </p:spPr>
        <p:txBody>
          <a:bodyPr>
            <a:normAutofit/>
          </a:bodyPr>
          <a:lstStyle/>
          <a:p>
            <a:pPr marL="0" indent="0">
              <a:buNone/>
            </a:pPr>
            <a:r>
              <a:rPr lang="en-US" dirty="0"/>
              <a:t>Use the “STAR” method to write convincingly:</a:t>
            </a:r>
          </a:p>
          <a:p>
            <a:pPr lvl="1"/>
            <a:r>
              <a:rPr lang="en-US" sz="3200" b="1" dirty="0">
                <a:effectLst>
                  <a:outerShdw blurRad="38100" dist="38100" dir="2700000" algn="tl">
                    <a:srgbClr val="000000">
                      <a:alpha val="43137"/>
                    </a:srgbClr>
                  </a:outerShdw>
                </a:effectLst>
              </a:rPr>
              <a:t>S</a:t>
            </a:r>
            <a:r>
              <a:rPr lang="en-US" sz="2800" dirty="0"/>
              <a:t>ituation</a:t>
            </a:r>
          </a:p>
          <a:p>
            <a:pPr lvl="1"/>
            <a:r>
              <a:rPr lang="en-US" sz="3200" b="1" dirty="0">
                <a:effectLst>
                  <a:outerShdw blurRad="38100" dist="38100" dir="2700000" algn="tl">
                    <a:srgbClr val="000000">
                      <a:alpha val="43137"/>
                    </a:srgbClr>
                  </a:outerShdw>
                </a:effectLst>
              </a:rPr>
              <a:t>T</a:t>
            </a:r>
            <a:r>
              <a:rPr lang="en-US" sz="2800" dirty="0"/>
              <a:t>ask</a:t>
            </a:r>
          </a:p>
          <a:p>
            <a:pPr lvl="1"/>
            <a:r>
              <a:rPr lang="en-US" sz="3200" b="1" dirty="0">
                <a:effectLst>
                  <a:outerShdw blurRad="38100" dist="38100" dir="2700000" algn="tl">
                    <a:srgbClr val="000000">
                      <a:alpha val="43137"/>
                    </a:srgbClr>
                  </a:outerShdw>
                </a:effectLst>
              </a:rPr>
              <a:t>A</a:t>
            </a:r>
            <a:r>
              <a:rPr lang="en-US" sz="2800" dirty="0"/>
              <a:t>ction</a:t>
            </a:r>
          </a:p>
          <a:p>
            <a:pPr lvl="1"/>
            <a:r>
              <a:rPr lang="en-US" sz="3200" b="1" dirty="0">
                <a:effectLst>
                  <a:outerShdw blurRad="38100" dist="38100" dir="2700000" algn="tl">
                    <a:srgbClr val="000000">
                      <a:alpha val="43137"/>
                    </a:srgbClr>
                  </a:outerShdw>
                </a:effectLst>
              </a:rPr>
              <a:t>R</a:t>
            </a:r>
            <a:r>
              <a:rPr lang="en-US" sz="2800" dirty="0"/>
              <a:t>esult</a:t>
            </a:r>
          </a:p>
          <a:p>
            <a:pPr marL="457200" lvl="1" indent="0">
              <a:buNone/>
            </a:pPr>
            <a:endParaRPr lang="en-US" sz="1400" dirty="0"/>
          </a:p>
          <a:p>
            <a:pPr marL="457200" lvl="1" indent="0">
              <a:buNone/>
            </a:pPr>
            <a:endParaRPr lang="en-US" sz="1800" dirty="0"/>
          </a:p>
          <a:p>
            <a:pPr marL="457200" lvl="1" indent="0">
              <a:buNone/>
            </a:pPr>
            <a:r>
              <a:rPr lang="en-US" sz="2000" dirty="0">
                <a:latin typeface="Courier New" panose="02070309020205020404" pitchFamily="49" charset="0"/>
                <a:cs typeface="Courier New" panose="02070309020205020404" pitchFamily="49" charset="0"/>
              </a:rPr>
              <a:t>The challenge was to train staff in the new software by the opening of business on Monday (</a:t>
            </a:r>
            <a:r>
              <a:rPr lang="en-US" sz="2000" b="1" dirty="0">
                <a:latin typeface="Courier New" panose="02070309020205020404" pitchFamily="49" charset="0"/>
                <a:cs typeface="Courier New" panose="02070309020205020404" pitchFamily="49" charset="0"/>
              </a:rPr>
              <a:t>S/T</a:t>
            </a:r>
            <a:r>
              <a:rPr lang="en-US" sz="2000" dirty="0">
                <a:latin typeface="Courier New" panose="02070309020205020404" pitchFamily="49" charset="0"/>
                <a:cs typeface="Courier New" panose="02070309020205020404" pitchFamily="49" charset="0"/>
              </a:rPr>
              <a:t>). I designed, planned, and managed around-the-clock training using classroom instructors, online learning, and targeted job aids (</a:t>
            </a:r>
            <a:r>
              <a:rPr lang="en-US" sz="2000" b="1" dirty="0">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 On Monday morning, 96 percent of employees reporting to work had been trained in the new system (</a:t>
            </a:r>
            <a:r>
              <a:rPr lang="en-US" sz="2000" b="1" dirty="0">
                <a:latin typeface="Courier New" panose="02070309020205020404" pitchFamily="49" charset="0"/>
                <a:cs typeface="Courier New" panose="02070309020205020404" pitchFamily="49" charset="0"/>
              </a:rPr>
              <a:t>R</a:t>
            </a:r>
            <a:r>
              <a:rPr lang="en-US" sz="2000" dirty="0">
                <a:latin typeface="Courier New" panose="02070309020205020404" pitchFamily="49" charset="0"/>
                <a:cs typeface="Courier New" panose="02070309020205020404" pitchFamily="49" charset="0"/>
              </a:rPr>
              <a:t>).</a:t>
            </a:r>
          </a:p>
        </p:txBody>
      </p:sp>
      <p:sp>
        <p:nvSpPr>
          <p:cNvPr id="2" name="Slide Number Placeholder 1"/>
          <p:cNvSpPr>
            <a:spLocks noGrp="1"/>
          </p:cNvSpPr>
          <p:nvPr>
            <p:ph type="sldNum" sz="quarter" idx="12"/>
          </p:nvPr>
        </p:nvSpPr>
        <p:spPr/>
        <p:txBody>
          <a:bodyPr/>
          <a:lstStyle/>
          <a:p>
            <a:fld id="{56E57F36-6D23-4C39-A2C3-D58391D75D53}" type="slidenum">
              <a:rPr lang="en-US" smtClean="0">
                <a:solidFill>
                  <a:prstClr val="black">
                    <a:tint val="75000"/>
                  </a:prstClr>
                </a:solidFill>
              </a:rPr>
              <a:pPr/>
              <a:t>68</a:t>
            </a:fld>
            <a:endParaRPr lang="en-US" dirty="0">
              <a:solidFill>
                <a:prstClr val="black">
                  <a:tint val="75000"/>
                </a:prstClr>
              </a:solidFill>
            </a:endParaRPr>
          </a:p>
        </p:txBody>
      </p:sp>
      <p:sp>
        <p:nvSpPr>
          <p:cNvPr id="3" name="5-Point Star 2"/>
          <p:cNvSpPr/>
          <p:nvPr/>
        </p:nvSpPr>
        <p:spPr>
          <a:xfrm>
            <a:off x="3390164" y="2315653"/>
            <a:ext cx="1905170" cy="1905170"/>
          </a:xfrm>
          <a:prstGeom prst="star5">
            <a:avLst/>
          </a:prstGeom>
          <a:solidFill>
            <a:srgbClr val="FFFF66"/>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47577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331304"/>
            <a:ext cx="9917624" cy="1149419"/>
          </a:xfrm>
        </p:spPr>
        <p:txBody>
          <a:bodyPr>
            <a:normAutofit/>
          </a:bodyPr>
          <a:lstStyle/>
          <a:p>
            <a:r>
              <a:rPr lang="en-US" sz="3800" b="1" dirty="0">
                <a:solidFill>
                  <a:srgbClr val="003399"/>
                </a:solidFill>
                <a:latin typeface="Arial" panose="020B0604020202020204" pitchFamily="34" charset="0"/>
                <a:cs typeface="Arial" panose="020B0604020202020204" pitchFamily="34" charset="0"/>
              </a:rPr>
              <a:t>Writing your Self-Assessment</a:t>
            </a:r>
            <a:endParaRPr lang="en-US" sz="3800" dirty="0">
              <a:solidFill>
                <a:srgbClr val="003399"/>
              </a:solidFill>
              <a:latin typeface="Arial" panose="020B0604020202020204" pitchFamily="34" charset="0"/>
              <a:cs typeface="Arial" panose="020B0604020202020204" pitchFamily="34" charset="0"/>
            </a:endParaRPr>
          </a:p>
        </p:txBody>
      </p:sp>
      <p:sp>
        <p:nvSpPr>
          <p:cNvPr id="9" name="Content Placeholder 8"/>
          <p:cNvSpPr>
            <a:spLocks noGrp="1"/>
          </p:cNvSpPr>
          <p:nvPr>
            <p:ph sz="half" idx="1"/>
          </p:nvPr>
        </p:nvSpPr>
        <p:spPr>
          <a:xfrm>
            <a:off x="838200" y="1706879"/>
            <a:ext cx="10125074" cy="5014595"/>
          </a:xfrm>
        </p:spPr>
        <p:txBody>
          <a:bodyPr>
            <a:normAutofit/>
          </a:bodyPr>
          <a:lstStyle/>
          <a:p>
            <a:r>
              <a:rPr lang="en-US" sz="2700" dirty="0"/>
              <a:t>Be concise</a:t>
            </a:r>
          </a:p>
          <a:p>
            <a:r>
              <a:rPr lang="en-US" sz="2700" dirty="0"/>
              <a:t>Use numbers or metrics if possible</a:t>
            </a:r>
          </a:p>
          <a:p>
            <a:r>
              <a:rPr lang="en-US" sz="2700" dirty="0"/>
              <a:t>Use the word “I”</a:t>
            </a:r>
          </a:p>
          <a:p>
            <a:r>
              <a:rPr lang="en-US" sz="2700" dirty="0"/>
              <a:t>Use action verbs</a:t>
            </a:r>
          </a:p>
          <a:p>
            <a:r>
              <a:rPr lang="en-US" sz="2700" dirty="0"/>
              <a:t>Cite instances when you exceeded the performance standards</a:t>
            </a:r>
          </a:p>
          <a:p>
            <a:r>
              <a:rPr lang="en-US" sz="2700" dirty="0"/>
              <a:t>Note challenges faced and how you overcame them</a:t>
            </a:r>
          </a:p>
          <a:p>
            <a:r>
              <a:rPr lang="en-US" sz="2700" dirty="0"/>
              <a:t>Do not exaggerate or lie</a:t>
            </a:r>
          </a:p>
        </p:txBody>
      </p:sp>
      <p:sp>
        <p:nvSpPr>
          <p:cNvPr id="2" name="Slide Number Placeholder 1"/>
          <p:cNvSpPr>
            <a:spLocks noGrp="1"/>
          </p:cNvSpPr>
          <p:nvPr>
            <p:ph type="sldNum" sz="quarter" idx="12"/>
          </p:nvPr>
        </p:nvSpPr>
        <p:spPr/>
        <p:txBody>
          <a:bodyPr/>
          <a:lstStyle/>
          <a:p>
            <a:fld id="{56E57F36-6D23-4C39-A2C3-D58391D75D53}" type="slidenum">
              <a:rPr lang="en-US" smtClean="0">
                <a:solidFill>
                  <a:prstClr val="black">
                    <a:tint val="75000"/>
                  </a:prstClr>
                </a:solidFill>
              </a:rPr>
              <a:pPr/>
              <a:t>69</a:t>
            </a:fld>
            <a:endParaRPr lang="en-US" dirty="0">
              <a:solidFill>
                <a:prstClr val="black">
                  <a:tint val="75000"/>
                </a:prstClr>
              </a:solidFill>
            </a:endParaRPr>
          </a:p>
        </p:txBody>
      </p:sp>
    </p:spTree>
    <p:extLst>
      <p:ext uri="{BB962C8B-B14F-4D97-AF65-F5344CB8AC3E}">
        <p14:creationId xmlns:p14="http://schemas.microsoft.com/office/powerpoint/2010/main" val="1770531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026115" y="3186248"/>
            <a:ext cx="10364755" cy="1325563"/>
          </a:xfrm>
          <a:effectLst>
            <a:outerShdw blurRad="50800" dist="38100" dir="2700000" algn="tl" rotWithShape="0">
              <a:prstClr val="black">
                <a:alpha val="40000"/>
              </a:prstClr>
            </a:outerShdw>
          </a:effectLst>
        </p:spPr>
        <p:txBody>
          <a:bodyPr>
            <a:normAutofit fontScale="90000"/>
          </a:bodyPr>
          <a:lstStyle/>
          <a:p>
            <a:pPr algn="ctr"/>
            <a:r>
              <a:rPr lang="en-US" sz="8000" cap="all" dirty="0">
                <a:solidFill>
                  <a:schemeClr val="bg1"/>
                </a:solidFill>
                <a:latin typeface="Arial Black" panose="020B0A04020102020204" pitchFamily="34" charset="0"/>
              </a:rPr>
              <a:t>The Performance Plan</a:t>
            </a:r>
          </a:p>
        </p:txBody>
      </p:sp>
      <p:sp>
        <p:nvSpPr>
          <p:cNvPr id="2" name="Slide Number Placeholder 1"/>
          <p:cNvSpPr>
            <a:spLocks noGrp="1"/>
          </p:cNvSpPr>
          <p:nvPr>
            <p:ph type="sldNum" sz="quarter" idx="12"/>
          </p:nvPr>
        </p:nvSpPr>
        <p:spPr/>
        <p:txBody>
          <a:bodyPr/>
          <a:lstStyle/>
          <a:p>
            <a:fld id="{56E57F36-6D23-4C39-A2C3-D58391D75D53}" type="slidenum">
              <a:rPr lang="en-US" smtClean="0"/>
              <a:t>7</a:t>
            </a:fld>
            <a:endParaRPr lang="en-US"/>
          </a:p>
        </p:txBody>
      </p:sp>
    </p:spTree>
    <p:extLst>
      <p:ext uri="{BB962C8B-B14F-4D97-AF65-F5344CB8AC3E}">
        <p14:creationId xmlns:p14="http://schemas.microsoft.com/office/powerpoint/2010/main" val="15430933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ext Placeholder 15"/>
          <p:cNvSpPr txBox="1">
            <a:spLocks/>
          </p:cNvSpPr>
          <p:nvPr/>
        </p:nvSpPr>
        <p:spPr>
          <a:xfrm>
            <a:off x="99061" y="1333267"/>
            <a:ext cx="5577840" cy="5486400"/>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600" b="1" dirty="0">
                <a:solidFill>
                  <a:prstClr val="black">
                    <a:lumMod val="65000"/>
                    <a:lumOff val="35000"/>
                  </a:prstClr>
                </a:solidFill>
              </a:rPr>
              <a:t>Performance Plan: </a:t>
            </a:r>
          </a:p>
          <a:p>
            <a:r>
              <a:rPr lang="en-US" sz="2300" b="1" dirty="0">
                <a:solidFill>
                  <a:prstClr val="black"/>
                </a:solidFill>
              </a:rPr>
              <a:t>Critical Element #1: Special Projects </a:t>
            </a:r>
            <a:r>
              <a:rPr lang="en-US" sz="2300" dirty="0">
                <a:solidFill>
                  <a:prstClr val="black"/>
                </a:solidFill>
              </a:rPr>
              <a:t>– Action Officer for the Annual Regional Director’s Conference, scheduled 15 August 2009. Responsible for planning and organizing the annual Regional Director’s conference for 100 executives. Responsible for independently researching and coordinating with internal and external agencies to procure lodging, conference facilities, IT audio/media support, an administrative team, and transportation; ensuring requirements do not exceed planned 15K budget. Develops a conference planner to bimonthly (Oct – Mar 09); biweekly (May – Jul 09); daily 1-14 Aug 09, update supervisor of progress. Report or refer complex situations or problems to supervisor within 2 days of incident, and daily email updates until resolved. Prepares and submits a written project after-action report within 5 workdays after the end of conference, and contract close-outs. 	</a:t>
            </a:r>
          </a:p>
          <a:p>
            <a:pPr marL="228600" indent="-228600">
              <a:buFont typeface="Arial" panose="020B0604020202020204" pitchFamily="34" charset="0"/>
              <a:buChar char="•"/>
            </a:pPr>
            <a:endParaRPr lang="en-US" sz="2000" dirty="0">
              <a:solidFill>
                <a:prstClr val="black">
                  <a:lumMod val="65000"/>
                  <a:lumOff val="35000"/>
                </a:prstClr>
              </a:solidFill>
            </a:endParaRPr>
          </a:p>
          <a:p>
            <a:pPr lvl="1"/>
            <a:endParaRPr lang="en-US" sz="2000" dirty="0">
              <a:solidFill>
                <a:prstClr val="black">
                  <a:lumMod val="65000"/>
                  <a:lumOff val="35000"/>
                </a:prstClr>
              </a:solidFill>
            </a:endParaRPr>
          </a:p>
          <a:p>
            <a:pPr marL="685800" lvl="1" indent="-228600">
              <a:buFont typeface="Arial" panose="020B0604020202020204" pitchFamily="34" charset="0"/>
              <a:buChar char="•"/>
            </a:pPr>
            <a:endParaRPr lang="en-US" sz="1800" dirty="0">
              <a:solidFill>
                <a:prstClr val="black">
                  <a:lumMod val="65000"/>
                  <a:lumOff val="35000"/>
                </a:prstClr>
              </a:solidFill>
            </a:endParaRPr>
          </a:p>
          <a:p>
            <a:pPr marL="1143000" lvl="2" indent="-228600">
              <a:buFont typeface="Arial" panose="020B0604020202020204" pitchFamily="34" charset="0"/>
              <a:buChar char="•"/>
            </a:pPr>
            <a:endParaRPr lang="en-US" sz="1600" dirty="0">
              <a:solidFill>
                <a:prstClr val="black">
                  <a:lumMod val="65000"/>
                  <a:lumOff val="35000"/>
                </a:prstClr>
              </a:solidFill>
            </a:endParaRPr>
          </a:p>
          <a:p>
            <a:pPr marL="685800" lvl="1" indent="-228600">
              <a:buFont typeface="Arial" panose="020B0604020202020204" pitchFamily="34" charset="0"/>
              <a:buChar char="•"/>
            </a:pPr>
            <a:endParaRPr lang="en-US" sz="1800" dirty="0">
              <a:solidFill>
                <a:prstClr val="black">
                  <a:lumMod val="65000"/>
                  <a:lumOff val="35000"/>
                </a:prstClr>
              </a:solidFill>
            </a:endParaRPr>
          </a:p>
          <a:p>
            <a:pPr marL="685800" lvl="1" indent="-228600">
              <a:buFont typeface="Arial" panose="020B0604020202020204" pitchFamily="34" charset="0"/>
              <a:buChar char="•"/>
            </a:pPr>
            <a:endParaRPr lang="en-US" sz="2000" dirty="0">
              <a:solidFill>
                <a:prstClr val="black">
                  <a:lumMod val="65000"/>
                  <a:lumOff val="35000"/>
                </a:prstClr>
              </a:solidFill>
            </a:endParaRPr>
          </a:p>
          <a:p>
            <a:pPr marL="1143000" lvl="2" indent="-228600">
              <a:buFont typeface="Arial" panose="020B0604020202020204" pitchFamily="34" charset="0"/>
              <a:buChar char="•"/>
            </a:pPr>
            <a:endParaRPr lang="en-US" sz="1800" dirty="0">
              <a:solidFill>
                <a:prstClr val="black">
                  <a:lumMod val="65000"/>
                  <a:lumOff val="35000"/>
                </a:prstClr>
              </a:solidFill>
            </a:endParaRPr>
          </a:p>
          <a:p>
            <a:pPr lvl="2"/>
            <a:endParaRPr lang="en-US" sz="1800" dirty="0">
              <a:solidFill>
                <a:prstClr val="black">
                  <a:lumMod val="65000"/>
                  <a:lumOff val="35000"/>
                </a:prstClr>
              </a:solidFill>
            </a:endParaRPr>
          </a:p>
          <a:p>
            <a:pPr marL="285750" indent="-285750">
              <a:buFont typeface="Arial" panose="020B0604020202020204" pitchFamily="34" charset="0"/>
              <a:buChar char="•"/>
            </a:pPr>
            <a:endParaRPr lang="en-US" sz="2000" dirty="0">
              <a:solidFill>
                <a:prstClr val="black"/>
              </a:solidFill>
            </a:endParaRPr>
          </a:p>
        </p:txBody>
      </p:sp>
      <p:sp>
        <p:nvSpPr>
          <p:cNvPr id="2" name="Title 1"/>
          <p:cNvSpPr>
            <a:spLocks noGrp="1"/>
          </p:cNvSpPr>
          <p:nvPr>
            <p:ph type="title"/>
          </p:nvPr>
        </p:nvSpPr>
        <p:spPr>
          <a:xfrm>
            <a:off x="1" y="284205"/>
            <a:ext cx="11353800" cy="691978"/>
          </a:xfrm>
        </p:spPr>
        <p:txBody>
          <a:bodyPr>
            <a:normAutofit/>
          </a:bodyPr>
          <a:lstStyle/>
          <a:p>
            <a:pPr algn="ctr"/>
            <a:r>
              <a:rPr lang="en-US" sz="3800" b="1" dirty="0">
                <a:solidFill>
                  <a:srgbClr val="003399"/>
                </a:solidFill>
                <a:latin typeface="Arial" panose="020B0604020202020204" pitchFamily="34" charset="0"/>
                <a:cs typeface="Arial" panose="020B0604020202020204" pitchFamily="34" charset="0"/>
              </a:rPr>
              <a:t>Self-Assessment examples</a:t>
            </a:r>
          </a:p>
        </p:txBody>
      </p:sp>
      <p:sp>
        <p:nvSpPr>
          <p:cNvPr id="6" name="Content Placeholder 2"/>
          <p:cNvSpPr txBox="1">
            <a:spLocks/>
          </p:cNvSpPr>
          <p:nvPr/>
        </p:nvSpPr>
        <p:spPr>
          <a:xfrm>
            <a:off x="6735146" y="4416491"/>
            <a:ext cx="4618654" cy="1735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prstClr val="black"/>
              </a:solidFill>
            </a:endParaRPr>
          </a:p>
        </p:txBody>
      </p:sp>
      <p:sp>
        <p:nvSpPr>
          <p:cNvPr id="3" name="Slide Number Placeholder 2"/>
          <p:cNvSpPr>
            <a:spLocks noGrp="1"/>
          </p:cNvSpPr>
          <p:nvPr>
            <p:ph type="sldNum" sz="quarter" idx="12"/>
          </p:nvPr>
        </p:nvSpPr>
        <p:spPr/>
        <p:txBody>
          <a:bodyPr/>
          <a:lstStyle/>
          <a:p>
            <a:fld id="{56E57F36-6D23-4C39-A2C3-D58391D75D53}" type="slidenum">
              <a:rPr lang="en-US" smtClean="0">
                <a:solidFill>
                  <a:prstClr val="black">
                    <a:tint val="75000"/>
                  </a:prstClr>
                </a:solidFill>
              </a:rPr>
              <a:pPr/>
              <a:t>70</a:t>
            </a:fld>
            <a:endParaRPr lang="en-US">
              <a:solidFill>
                <a:prstClr val="black">
                  <a:tint val="75000"/>
                </a:prstClr>
              </a:solidFill>
            </a:endParaRPr>
          </a:p>
        </p:txBody>
      </p:sp>
      <p:sp>
        <p:nvSpPr>
          <p:cNvPr id="8" name="Text Placeholder 15"/>
          <p:cNvSpPr txBox="1">
            <a:spLocks/>
          </p:cNvSpPr>
          <p:nvPr/>
        </p:nvSpPr>
        <p:spPr>
          <a:xfrm>
            <a:off x="6126878" y="1333267"/>
            <a:ext cx="5525190" cy="5486400"/>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3100" b="1" dirty="0">
                <a:solidFill>
                  <a:prstClr val="black">
                    <a:lumMod val="65000"/>
                    <a:lumOff val="35000"/>
                  </a:prstClr>
                </a:solidFill>
              </a:rPr>
              <a:t>Self-Assessment:</a:t>
            </a:r>
          </a:p>
          <a:p>
            <a:pPr>
              <a:lnSpc>
                <a:spcPct val="120000"/>
              </a:lnSpc>
            </a:pPr>
            <a:r>
              <a:rPr lang="en-US" sz="2300" b="1" dirty="0">
                <a:solidFill>
                  <a:prstClr val="black"/>
                </a:solidFill>
                <a:latin typeface="Courier New" panose="02070309020205020404" pitchFamily="49" charset="0"/>
                <a:cs typeface="Courier New" panose="02070309020205020404" pitchFamily="49" charset="0"/>
              </a:rPr>
              <a:t>Critical Element #1: Special Projects </a:t>
            </a:r>
            <a:r>
              <a:rPr lang="en-US" sz="2300" dirty="0">
                <a:solidFill>
                  <a:prstClr val="black"/>
                </a:solidFill>
                <a:latin typeface="Courier New" panose="02070309020205020404" pitchFamily="49" charset="0"/>
                <a:cs typeface="Courier New" panose="02070309020205020404" pitchFamily="49" charset="0"/>
              </a:rPr>
              <a:t>– Action Officer for Annual Regional Director’s Conference. I led the team which planned the annual regional directors’ conference. I negotiated with the hotel for a reduced room rate and free meeting room. I drafted the meeting agenda which was approved by the Director. I arranged for guest speakers and assigned sponsors for each of them. I reviewed all materials prior to printing to ensure accuracy and proper format and arranged for reproduction despite reduced funding and a shortened deadline. I was publicly recognized during the conference and by a personal note from the Deputy Director for the outstanding administrative and logistical support provided by my team which contributed to the overall success of annual regional director’s conference. 	</a:t>
            </a:r>
            <a:endParaRPr lang="en-US" sz="1800" dirty="0">
              <a:solidFill>
                <a:prstClr val="black">
                  <a:lumMod val="65000"/>
                  <a:lumOff val="35000"/>
                </a:prstClr>
              </a:solidFill>
            </a:endParaRPr>
          </a:p>
        </p:txBody>
      </p:sp>
    </p:spTree>
    <p:extLst>
      <p:ext uri="{BB962C8B-B14F-4D97-AF65-F5344CB8AC3E}">
        <p14:creationId xmlns:p14="http://schemas.microsoft.com/office/powerpoint/2010/main" val="13379634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CC00">
            <a:alpha val="23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05318" y="575778"/>
            <a:ext cx="8700753" cy="746240"/>
          </a:xfrm>
        </p:spPr>
        <p:txBody>
          <a:bodyPr>
            <a:normAutofit/>
          </a:bodyPr>
          <a:lstStyle/>
          <a:p>
            <a:r>
              <a:rPr lang="en-US" sz="3800" b="1" dirty="0">
                <a:solidFill>
                  <a:srgbClr val="003399"/>
                </a:solidFill>
                <a:latin typeface="Arial" panose="020B0604020202020204" pitchFamily="34" charset="0"/>
                <a:cs typeface="Arial" panose="020B0604020202020204" pitchFamily="34" charset="0"/>
              </a:rPr>
              <a:t>Exercise</a:t>
            </a:r>
          </a:p>
        </p:txBody>
      </p:sp>
      <p:sp>
        <p:nvSpPr>
          <p:cNvPr id="16" name="Text Placeholder 15"/>
          <p:cNvSpPr>
            <a:spLocks noGrp="1"/>
          </p:cNvSpPr>
          <p:nvPr>
            <p:ph type="body" sz="half" idx="2"/>
          </p:nvPr>
        </p:nvSpPr>
        <p:spPr>
          <a:xfrm>
            <a:off x="2305319" y="1967937"/>
            <a:ext cx="8333374" cy="4897108"/>
          </a:xfrm>
        </p:spPr>
        <p:txBody>
          <a:bodyPr>
            <a:normAutofit/>
          </a:bodyPr>
          <a:lstStyle/>
          <a:p>
            <a:pPr marL="457200" indent="-457200">
              <a:spcAft>
                <a:spcPts val="600"/>
              </a:spcAft>
              <a:buFont typeface="Arial" panose="020B0604020202020204" pitchFamily="34" charset="0"/>
              <a:buChar char="•"/>
            </a:pPr>
            <a:r>
              <a:rPr lang="en-US" sz="3000" b="1" dirty="0">
                <a:solidFill>
                  <a:schemeClr val="tx1">
                    <a:lumMod val="75000"/>
                    <a:lumOff val="25000"/>
                  </a:schemeClr>
                </a:solidFill>
              </a:rPr>
              <a:t>What are some kinds of achievements members in your Local/installation can reference on     self-assessments?</a:t>
            </a:r>
          </a:p>
          <a:p>
            <a:pPr marL="457200" indent="-457200">
              <a:spcAft>
                <a:spcPts val="600"/>
              </a:spcAft>
              <a:buFont typeface="Arial" panose="020B0604020202020204" pitchFamily="34" charset="0"/>
              <a:buChar char="•"/>
            </a:pPr>
            <a:r>
              <a:rPr lang="en-US" sz="3000" b="1" dirty="0">
                <a:solidFill>
                  <a:schemeClr val="tx1">
                    <a:lumMod val="75000"/>
                    <a:lumOff val="25000"/>
                  </a:schemeClr>
                </a:solidFill>
              </a:rPr>
              <a:t>How do they relate to likely critical elements?</a:t>
            </a:r>
            <a:endParaRPr lang="en-US" sz="3000" dirty="0">
              <a:solidFill>
                <a:schemeClr val="tx1">
                  <a:lumMod val="75000"/>
                  <a:lumOff val="25000"/>
                </a:schemeClr>
              </a:solidFill>
            </a:endParaRPr>
          </a:p>
        </p:txBody>
      </p:sp>
      <p:sp>
        <p:nvSpPr>
          <p:cNvPr id="6" name="Content Placeholder 2"/>
          <p:cNvSpPr txBox="1">
            <a:spLocks/>
          </p:cNvSpPr>
          <p:nvPr/>
        </p:nvSpPr>
        <p:spPr>
          <a:xfrm>
            <a:off x="6735146" y="4416491"/>
            <a:ext cx="4618654" cy="1735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prstClr val="black"/>
              </a:solidFill>
            </a:endParaRPr>
          </a:p>
        </p:txBody>
      </p:sp>
      <p:sp>
        <p:nvSpPr>
          <p:cNvPr id="3" name="Slide Number Placeholder 2"/>
          <p:cNvSpPr>
            <a:spLocks noGrp="1"/>
          </p:cNvSpPr>
          <p:nvPr>
            <p:ph type="sldNum" sz="quarter" idx="12"/>
          </p:nvPr>
        </p:nvSpPr>
        <p:spPr/>
        <p:txBody>
          <a:bodyPr/>
          <a:lstStyle/>
          <a:p>
            <a:fld id="{56E57F36-6D23-4C39-A2C3-D58391D75D53}" type="slidenum">
              <a:rPr lang="en-US" smtClean="0">
                <a:solidFill>
                  <a:prstClr val="black">
                    <a:tint val="75000"/>
                  </a:prstClr>
                </a:solidFill>
              </a:rPr>
              <a:pPr/>
              <a:t>71</a:t>
            </a:fld>
            <a:endParaRPr lang="en-US">
              <a:solidFill>
                <a:prstClr val="black">
                  <a:tint val="75000"/>
                </a:prst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75" y="83950"/>
            <a:ext cx="2286000" cy="2194561"/>
          </a:xfrm>
          <a:prstGeom prst="rect">
            <a:avLst/>
          </a:prstGeom>
        </p:spPr>
      </p:pic>
    </p:spTree>
    <p:extLst>
      <p:ext uri="{BB962C8B-B14F-4D97-AF65-F5344CB8AC3E}">
        <p14:creationId xmlns:p14="http://schemas.microsoft.com/office/powerpoint/2010/main" val="27205593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331304"/>
            <a:ext cx="9917624" cy="1149419"/>
          </a:xfrm>
        </p:spPr>
        <p:txBody>
          <a:bodyPr>
            <a:normAutofit/>
          </a:bodyPr>
          <a:lstStyle/>
          <a:p>
            <a:r>
              <a:rPr lang="en-US" sz="3800" b="1" dirty="0">
                <a:solidFill>
                  <a:srgbClr val="003399"/>
                </a:solidFill>
                <a:latin typeface="Arial" panose="020B0604020202020204" pitchFamily="34" charset="0"/>
                <a:cs typeface="Arial" panose="020B0604020202020204" pitchFamily="34" charset="0"/>
              </a:rPr>
              <a:t>Supervisor responsibilities</a:t>
            </a:r>
            <a:endParaRPr lang="en-US" sz="3800" dirty="0">
              <a:solidFill>
                <a:srgbClr val="003399"/>
              </a:solidFill>
              <a:latin typeface="Arial" panose="020B0604020202020204" pitchFamily="34" charset="0"/>
              <a:cs typeface="Arial" panose="020B0604020202020204" pitchFamily="34" charset="0"/>
            </a:endParaRPr>
          </a:p>
        </p:txBody>
      </p:sp>
      <p:sp>
        <p:nvSpPr>
          <p:cNvPr id="9" name="Content Placeholder 8"/>
          <p:cNvSpPr>
            <a:spLocks noGrp="1"/>
          </p:cNvSpPr>
          <p:nvPr>
            <p:ph sz="half" idx="1"/>
          </p:nvPr>
        </p:nvSpPr>
        <p:spPr>
          <a:xfrm>
            <a:off x="838200" y="1480723"/>
            <a:ext cx="10125074" cy="4762915"/>
          </a:xfrm>
        </p:spPr>
        <p:txBody>
          <a:bodyPr>
            <a:normAutofit/>
          </a:bodyPr>
          <a:lstStyle/>
          <a:p>
            <a:endParaRPr lang="en-US" sz="2400" dirty="0">
              <a:solidFill>
                <a:schemeClr val="tx1">
                  <a:lumMod val="75000"/>
                  <a:lumOff val="25000"/>
                </a:schemeClr>
              </a:solidFill>
            </a:endParaRPr>
          </a:p>
          <a:p>
            <a:pPr>
              <a:spcAft>
                <a:spcPts val="600"/>
              </a:spcAft>
            </a:pPr>
            <a:r>
              <a:rPr lang="en-US" dirty="0">
                <a:solidFill>
                  <a:schemeClr val="tx1">
                    <a:lumMod val="75000"/>
                    <a:lumOff val="25000"/>
                  </a:schemeClr>
                </a:solidFill>
              </a:rPr>
              <a:t>Writing performance narratives for each of your critical performance elements</a:t>
            </a:r>
          </a:p>
          <a:p>
            <a:pPr>
              <a:spcAft>
                <a:spcPts val="600"/>
              </a:spcAft>
            </a:pPr>
            <a:r>
              <a:rPr lang="en-US" dirty="0">
                <a:solidFill>
                  <a:schemeClr val="tx1">
                    <a:lumMod val="75000"/>
                    <a:lumOff val="25000"/>
                  </a:schemeClr>
                </a:solidFill>
              </a:rPr>
              <a:t>Assigning a rating of record for each performance element</a:t>
            </a:r>
          </a:p>
          <a:p>
            <a:pPr>
              <a:spcAft>
                <a:spcPts val="600"/>
              </a:spcAft>
            </a:pPr>
            <a:r>
              <a:rPr lang="en-US" dirty="0">
                <a:solidFill>
                  <a:schemeClr val="tx1">
                    <a:lumMod val="75000"/>
                    <a:lumOff val="25000"/>
                  </a:schemeClr>
                </a:solidFill>
              </a:rPr>
              <a:t>Calculating an overall rating of record </a:t>
            </a:r>
          </a:p>
          <a:p>
            <a:pPr>
              <a:spcAft>
                <a:spcPts val="600"/>
              </a:spcAft>
            </a:pPr>
            <a:r>
              <a:rPr lang="en-US" dirty="0">
                <a:solidFill>
                  <a:schemeClr val="tx1">
                    <a:lumMod val="75000"/>
                    <a:lumOff val="25000"/>
                  </a:schemeClr>
                </a:solidFill>
              </a:rPr>
              <a:t>Communicating the rating of record during the final performance appraisal discussion</a:t>
            </a:r>
          </a:p>
          <a:p>
            <a:endParaRPr lang="en-US" sz="2400" dirty="0">
              <a:solidFill>
                <a:schemeClr val="tx1">
                  <a:lumMod val="75000"/>
                  <a:lumOff val="25000"/>
                </a:schemeClr>
              </a:solidFill>
            </a:endParaRPr>
          </a:p>
        </p:txBody>
      </p:sp>
      <p:sp>
        <p:nvSpPr>
          <p:cNvPr id="2" name="Slide Number Placeholder 1"/>
          <p:cNvSpPr>
            <a:spLocks noGrp="1"/>
          </p:cNvSpPr>
          <p:nvPr>
            <p:ph type="sldNum" sz="quarter" idx="12"/>
          </p:nvPr>
        </p:nvSpPr>
        <p:spPr/>
        <p:txBody>
          <a:bodyPr/>
          <a:lstStyle/>
          <a:p>
            <a:fld id="{56E57F36-6D23-4C39-A2C3-D58391D75D53}" type="slidenum">
              <a:rPr lang="en-US" smtClean="0">
                <a:solidFill>
                  <a:prstClr val="black">
                    <a:tint val="75000"/>
                  </a:prstClr>
                </a:solidFill>
              </a:rPr>
              <a:pPr/>
              <a:t>72</a:t>
            </a:fld>
            <a:endParaRPr lang="en-US" dirty="0">
              <a:solidFill>
                <a:prstClr val="black">
                  <a:tint val="75000"/>
                </a:prstClr>
              </a:solidFill>
            </a:endParaRPr>
          </a:p>
        </p:txBody>
      </p:sp>
    </p:spTree>
    <p:extLst>
      <p:ext uri="{BB962C8B-B14F-4D97-AF65-F5344CB8AC3E}">
        <p14:creationId xmlns:p14="http://schemas.microsoft.com/office/powerpoint/2010/main" val="41445348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331304"/>
            <a:ext cx="9917624" cy="1149419"/>
          </a:xfrm>
        </p:spPr>
        <p:txBody>
          <a:bodyPr>
            <a:normAutofit/>
          </a:bodyPr>
          <a:lstStyle/>
          <a:p>
            <a:r>
              <a:rPr lang="en-US" sz="3800" b="1" dirty="0">
                <a:solidFill>
                  <a:srgbClr val="003399"/>
                </a:solidFill>
                <a:latin typeface="Arial" panose="020B0604020202020204" pitchFamily="34" charset="0"/>
                <a:cs typeface="Arial" panose="020B0604020202020204" pitchFamily="34" charset="0"/>
              </a:rPr>
              <a:t>Rating of Record</a:t>
            </a:r>
            <a:endParaRPr lang="en-US" sz="3800" dirty="0">
              <a:solidFill>
                <a:srgbClr val="003399"/>
              </a:solidFill>
              <a:latin typeface="Arial" panose="020B0604020202020204" pitchFamily="34" charset="0"/>
              <a:cs typeface="Arial" panose="020B0604020202020204" pitchFamily="34" charset="0"/>
            </a:endParaRPr>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3785123742"/>
              </p:ext>
            </p:extLst>
          </p:nvPr>
        </p:nvGraphicFramePr>
        <p:xfrm>
          <a:off x="898712" y="1388892"/>
          <a:ext cx="10044954" cy="5228981"/>
        </p:xfrm>
        <a:graphic>
          <a:graphicData uri="http://schemas.openxmlformats.org/drawingml/2006/table">
            <a:tbl>
              <a:tblPr firstRow="1" bandRow="1">
                <a:tableStyleId>{5C22544A-7EE6-4342-B048-85BDC9FD1C3A}</a:tableStyleId>
              </a:tblPr>
              <a:tblGrid>
                <a:gridCol w="4168588">
                  <a:extLst>
                    <a:ext uri="{9D8B030D-6E8A-4147-A177-3AD203B41FA5}">
                      <a16:colId xmlns:a16="http://schemas.microsoft.com/office/drawing/2014/main" xmlns="" val="20000"/>
                    </a:ext>
                  </a:extLst>
                </a:gridCol>
                <a:gridCol w="5876366">
                  <a:extLst>
                    <a:ext uri="{9D8B030D-6E8A-4147-A177-3AD203B41FA5}">
                      <a16:colId xmlns:a16="http://schemas.microsoft.com/office/drawing/2014/main" xmlns="" val="20001"/>
                    </a:ext>
                  </a:extLst>
                </a:gridCol>
              </a:tblGrid>
              <a:tr h="903893">
                <a:tc>
                  <a:txBody>
                    <a:bodyPr/>
                    <a:lstStyle/>
                    <a:p>
                      <a:pPr algn="ctr"/>
                      <a:r>
                        <a:rPr lang="en-US" sz="2800" dirty="0">
                          <a:latin typeface="Arial" panose="020B0604020202020204" pitchFamily="34" charset="0"/>
                          <a:cs typeface="Arial" panose="020B0604020202020204" pitchFamily="34" charset="0"/>
                        </a:rPr>
                        <a:t>Rating Level</a:t>
                      </a:r>
                    </a:p>
                  </a:txBody>
                  <a:tcPr anchor="ctr"/>
                </a:tc>
                <a:tc>
                  <a:txBody>
                    <a:bodyPr/>
                    <a:lstStyle/>
                    <a:p>
                      <a:pPr algn="ctr"/>
                      <a:r>
                        <a:rPr lang="en-US" sz="2800" dirty="0">
                          <a:latin typeface="Arial" panose="020B0604020202020204" pitchFamily="34" charset="0"/>
                          <a:cs typeface="Arial" panose="020B0604020202020204" pitchFamily="34" charset="0"/>
                        </a:rPr>
                        <a:t>Rating Criteria</a:t>
                      </a:r>
                    </a:p>
                  </a:txBody>
                  <a:tcPr anchor="ctr"/>
                </a:tc>
                <a:extLst>
                  <a:ext uri="{0D108BD9-81ED-4DB2-BD59-A6C34878D82A}">
                    <a16:rowId xmlns:a16="http://schemas.microsoft.com/office/drawing/2014/main" xmlns="" val="10000"/>
                  </a:ext>
                </a:extLst>
              </a:tr>
              <a:tr h="941808">
                <a:tc>
                  <a:txBody>
                    <a:bodyPr/>
                    <a:lstStyle/>
                    <a:p>
                      <a:r>
                        <a:rPr lang="en-US" sz="2400" dirty="0">
                          <a:latin typeface="Arial" panose="020B0604020202020204" pitchFamily="34" charset="0"/>
                          <a:cs typeface="Arial" panose="020B0604020202020204" pitchFamily="34" charset="0"/>
                        </a:rPr>
                        <a:t>Level 5 – Outstanding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b="0" i="0" u="none" strike="noStrike" kern="1200" baseline="0" dirty="0">
                          <a:solidFill>
                            <a:schemeClr val="dk1"/>
                          </a:solidFill>
                          <a:latin typeface="Arial" panose="020B0604020202020204" pitchFamily="34" charset="0"/>
                          <a:ea typeface="+mn-ea"/>
                          <a:cs typeface="Arial" panose="020B0604020202020204" pitchFamily="34" charset="0"/>
                        </a:rPr>
                        <a:t>The average score of all critical element performance ratings is </a:t>
                      </a:r>
                      <a:r>
                        <a:rPr lang="en-US" sz="2100" b="1" i="0" u="none" strike="noStrike" kern="1200" baseline="0" dirty="0">
                          <a:solidFill>
                            <a:schemeClr val="dk1"/>
                          </a:solidFill>
                          <a:latin typeface="Arial" panose="020B0604020202020204" pitchFamily="34" charset="0"/>
                          <a:ea typeface="+mn-ea"/>
                          <a:cs typeface="Arial" panose="020B0604020202020204" pitchFamily="34" charset="0"/>
                        </a:rPr>
                        <a:t>4.3 or greater</a:t>
                      </a:r>
                      <a:r>
                        <a:rPr lang="en-US" sz="2100" b="0" i="0" u="none" strike="noStrike" kern="1200" baseline="0" dirty="0">
                          <a:solidFill>
                            <a:schemeClr val="dk1"/>
                          </a:solidFill>
                          <a:latin typeface="Arial" panose="020B0604020202020204" pitchFamily="34" charset="0"/>
                          <a:ea typeface="+mn-ea"/>
                          <a:cs typeface="Arial" panose="020B0604020202020204" pitchFamily="34" charset="0"/>
                        </a:rPr>
                        <a:t>, with no critical element being rated a ‘1’(Unacceptable), resulting in a rating of record that is a ‘5’ </a:t>
                      </a:r>
                    </a:p>
                    <a:p>
                      <a:pPr marL="0" marR="0" indent="0" algn="l" defTabSz="914400" rtl="0" eaLnBrk="1" fontAlgn="auto" latinLnBrk="0" hangingPunct="1">
                        <a:lnSpc>
                          <a:spcPct val="100000"/>
                        </a:lnSpc>
                        <a:spcBef>
                          <a:spcPts val="0"/>
                        </a:spcBef>
                        <a:spcAft>
                          <a:spcPts val="0"/>
                        </a:spcAft>
                        <a:buClrTx/>
                        <a:buSzTx/>
                        <a:buFontTx/>
                        <a:buNone/>
                        <a:tabLst/>
                        <a:defRPr/>
                      </a:pPr>
                      <a:r>
                        <a:rPr lang="en-US" sz="2100" b="0" i="0" u="none" strike="noStrike" kern="1200" baseline="0" dirty="0">
                          <a:solidFill>
                            <a:schemeClr val="dk1"/>
                          </a:solidFill>
                          <a:latin typeface="Arial" panose="020B0604020202020204" pitchFamily="34" charset="0"/>
                          <a:ea typeface="+mn-ea"/>
                          <a:cs typeface="Arial" panose="020B0604020202020204" pitchFamily="34" charset="0"/>
                        </a:rPr>
                        <a:t>	</a:t>
                      </a:r>
                    </a:p>
                  </a:txBody>
                  <a:tcPr/>
                </a:tc>
                <a:extLst>
                  <a:ext uri="{0D108BD9-81ED-4DB2-BD59-A6C34878D82A}">
                    <a16:rowId xmlns:a16="http://schemas.microsoft.com/office/drawing/2014/main" xmlns="" val="10001"/>
                  </a:ext>
                </a:extLst>
              </a:tr>
              <a:tr h="941808">
                <a:tc>
                  <a:txBody>
                    <a:bodyPr/>
                    <a:lstStyle/>
                    <a:p>
                      <a:r>
                        <a:rPr lang="en-US" sz="2400" dirty="0">
                          <a:latin typeface="Arial" panose="020B0604020202020204" pitchFamily="34" charset="0"/>
                          <a:cs typeface="Arial" panose="020B0604020202020204" pitchFamily="34" charset="0"/>
                        </a:rPr>
                        <a:t>Level 3 – Fully Successful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b="0" i="0" u="none" strike="noStrike" kern="1200" baseline="0" dirty="0">
                          <a:solidFill>
                            <a:schemeClr val="dk1"/>
                          </a:solidFill>
                          <a:latin typeface="Arial" panose="020B0604020202020204" pitchFamily="34" charset="0"/>
                          <a:ea typeface="+mn-ea"/>
                          <a:cs typeface="Arial" panose="020B0604020202020204" pitchFamily="34" charset="0"/>
                        </a:rPr>
                        <a:t>The average score of all critical element performance ratings is </a:t>
                      </a:r>
                      <a:r>
                        <a:rPr lang="en-US" sz="2100" b="1" i="0" u="none" strike="noStrike" kern="1200" baseline="0" dirty="0">
                          <a:solidFill>
                            <a:schemeClr val="dk1"/>
                          </a:solidFill>
                          <a:latin typeface="Arial" panose="020B0604020202020204" pitchFamily="34" charset="0"/>
                          <a:ea typeface="+mn-ea"/>
                          <a:cs typeface="Arial" panose="020B0604020202020204" pitchFamily="34" charset="0"/>
                        </a:rPr>
                        <a:t>less than 4.3</a:t>
                      </a:r>
                      <a:r>
                        <a:rPr lang="en-US" sz="2100" b="0" i="0" u="none" strike="noStrike" kern="1200" baseline="0" dirty="0">
                          <a:solidFill>
                            <a:schemeClr val="dk1"/>
                          </a:solidFill>
                          <a:latin typeface="Arial" panose="020B0604020202020204" pitchFamily="34" charset="0"/>
                          <a:ea typeface="+mn-ea"/>
                          <a:cs typeface="Arial" panose="020B0604020202020204" pitchFamily="34" charset="0"/>
                        </a:rPr>
                        <a:t>, with no critical element being rated a ‘1’(Unacceptable), resulting in a rating of record that is a ‘3’ </a:t>
                      </a:r>
                    </a:p>
                    <a:p>
                      <a:pPr marL="0" marR="0" indent="0" algn="l" defTabSz="914400" rtl="0" eaLnBrk="1" fontAlgn="auto" latinLnBrk="0" hangingPunct="1">
                        <a:lnSpc>
                          <a:spcPct val="100000"/>
                        </a:lnSpc>
                        <a:spcBef>
                          <a:spcPts val="0"/>
                        </a:spcBef>
                        <a:spcAft>
                          <a:spcPts val="0"/>
                        </a:spcAft>
                        <a:buClrTx/>
                        <a:buSzTx/>
                        <a:buFontTx/>
                        <a:buNone/>
                        <a:tabLst/>
                        <a:defRPr/>
                      </a:pPr>
                      <a:r>
                        <a:rPr lang="en-US" sz="2100" b="0" i="0" u="none" strike="noStrike" kern="1200" baseline="0" dirty="0">
                          <a:solidFill>
                            <a:schemeClr val="dk1"/>
                          </a:solidFill>
                          <a:latin typeface="Arial" panose="020B0604020202020204" pitchFamily="34" charset="0"/>
                          <a:ea typeface="+mn-ea"/>
                          <a:cs typeface="Arial" panose="020B0604020202020204" pitchFamily="34" charset="0"/>
                        </a:rPr>
                        <a:t>	</a:t>
                      </a:r>
                    </a:p>
                  </a:txBody>
                  <a:tcPr/>
                </a:tc>
                <a:extLst>
                  <a:ext uri="{0D108BD9-81ED-4DB2-BD59-A6C34878D82A}">
                    <a16:rowId xmlns:a16="http://schemas.microsoft.com/office/drawing/2014/main" xmlns="" val="10002"/>
                  </a:ext>
                </a:extLst>
              </a:tr>
              <a:tr h="941808">
                <a:tc>
                  <a:txBody>
                    <a:bodyPr/>
                    <a:lstStyle/>
                    <a:p>
                      <a:r>
                        <a:rPr lang="en-US" sz="2400" dirty="0">
                          <a:latin typeface="Arial" panose="020B0604020202020204" pitchFamily="34" charset="0"/>
                          <a:cs typeface="Arial" panose="020B0604020202020204" pitchFamily="34" charset="0"/>
                        </a:rPr>
                        <a:t>Level</a:t>
                      </a:r>
                      <a:r>
                        <a:rPr lang="en-US" sz="2400" baseline="0" dirty="0">
                          <a:latin typeface="Arial" panose="020B0604020202020204" pitchFamily="34" charset="0"/>
                          <a:cs typeface="Arial" panose="020B0604020202020204" pitchFamily="34" charset="0"/>
                        </a:rPr>
                        <a:t> 1 </a:t>
                      </a:r>
                      <a:r>
                        <a:rPr lang="en-US" sz="2400" dirty="0">
                          <a:latin typeface="Arial" panose="020B0604020202020204" pitchFamily="34" charset="0"/>
                          <a:cs typeface="Arial" panose="020B0604020202020204" pitchFamily="34" charset="0"/>
                        </a:rPr>
                        <a:t>–</a:t>
                      </a:r>
                      <a:r>
                        <a:rPr lang="en-US" sz="2400" baseline="0" dirty="0">
                          <a:latin typeface="Arial" panose="020B0604020202020204" pitchFamily="34" charset="0"/>
                          <a:cs typeface="Arial" panose="020B0604020202020204" pitchFamily="34" charset="0"/>
                        </a:rPr>
                        <a:t> Unacceptable</a:t>
                      </a:r>
                      <a:endParaRPr lang="en-US" sz="2400" dirty="0">
                        <a:latin typeface="Arial" panose="020B0604020202020204" pitchFamily="34" charset="0"/>
                        <a:cs typeface="Arial" panose="020B0604020202020204" pitchFamily="34" charset="0"/>
                      </a:endParaRPr>
                    </a:p>
                  </a:txBody>
                  <a:tcPr/>
                </a:tc>
                <a:tc>
                  <a:txBody>
                    <a:bodyPr/>
                    <a:lstStyle/>
                    <a:p>
                      <a:r>
                        <a:rPr lang="en-US" sz="2100" b="1" i="0" u="none" strike="noStrike" kern="1200" baseline="0" dirty="0">
                          <a:solidFill>
                            <a:schemeClr val="dk1"/>
                          </a:solidFill>
                          <a:latin typeface="Arial" panose="020B0604020202020204" pitchFamily="34" charset="0"/>
                          <a:ea typeface="+mn-ea"/>
                          <a:cs typeface="Arial" panose="020B0604020202020204" pitchFamily="34" charset="0"/>
                        </a:rPr>
                        <a:t>Any</a:t>
                      </a:r>
                      <a:r>
                        <a:rPr lang="en-US" sz="2100" b="0" i="0" u="none" strike="noStrike" kern="1200" baseline="0" dirty="0">
                          <a:solidFill>
                            <a:schemeClr val="dk1"/>
                          </a:solidFill>
                          <a:latin typeface="Arial" panose="020B0604020202020204" pitchFamily="34" charset="0"/>
                          <a:ea typeface="+mn-ea"/>
                          <a:cs typeface="Arial" panose="020B0604020202020204" pitchFamily="34" charset="0"/>
                        </a:rPr>
                        <a:t> critical element rated as ‘1’ 	</a:t>
                      </a:r>
                    </a:p>
                  </a:txBody>
                  <a:tcPr/>
                </a:tc>
                <a:extLst>
                  <a:ext uri="{0D108BD9-81ED-4DB2-BD59-A6C34878D82A}">
                    <a16:rowId xmlns:a16="http://schemas.microsoft.com/office/drawing/2014/main" xmlns="" val="10003"/>
                  </a:ext>
                </a:extLst>
              </a:tr>
            </a:tbl>
          </a:graphicData>
        </a:graphic>
      </p:graphicFrame>
      <p:sp>
        <p:nvSpPr>
          <p:cNvPr id="2" name="Slide Number Placeholder 1"/>
          <p:cNvSpPr>
            <a:spLocks noGrp="1"/>
          </p:cNvSpPr>
          <p:nvPr>
            <p:ph type="sldNum" sz="quarter" idx="12"/>
          </p:nvPr>
        </p:nvSpPr>
        <p:spPr/>
        <p:txBody>
          <a:bodyPr/>
          <a:lstStyle/>
          <a:p>
            <a:fld id="{56E57F36-6D23-4C39-A2C3-D58391D75D53}" type="slidenum">
              <a:rPr lang="en-US" smtClean="0">
                <a:solidFill>
                  <a:prstClr val="black">
                    <a:tint val="75000"/>
                  </a:prstClr>
                </a:solidFill>
              </a:rPr>
              <a:pPr/>
              <a:t>73</a:t>
            </a:fld>
            <a:endParaRPr lang="en-US" dirty="0">
              <a:solidFill>
                <a:prstClr val="black">
                  <a:tint val="75000"/>
                </a:prstClr>
              </a:solidFill>
            </a:endParaRPr>
          </a:p>
        </p:txBody>
      </p:sp>
    </p:spTree>
    <p:extLst>
      <p:ext uri="{BB962C8B-B14F-4D97-AF65-F5344CB8AC3E}">
        <p14:creationId xmlns:p14="http://schemas.microsoft.com/office/powerpoint/2010/main" val="13632542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331304"/>
            <a:ext cx="9917624" cy="1149419"/>
          </a:xfrm>
        </p:spPr>
        <p:txBody>
          <a:bodyPr>
            <a:normAutofit/>
          </a:bodyPr>
          <a:lstStyle/>
          <a:p>
            <a:r>
              <a:rPr lang="en-US" sz="3800" b="1" dirty="0">
                <a:solidFill>
                  <a:srgbClr val="003399"/>
                </a:solidFill>
                <a:latin typeface="Arial" panose="020B0604020202020204" pitchFamily="34" charset="0"/>
                <a:cs typeface="Arial" panose="020B0604020202020204" pitchFamily="34" charset="0"/>
              </a:rPr>
              <a:t>Changing circumstances</a:t>
            </a:r>
            <a:endParaRPr lang="en-US" sz="3800" dirty="0">
              <a:solidFill>
                <a:srgbClr val="003399"/>
              </a:solidFill>
              <a:latin typeface="Arial" panose="020B0604020202020204" pitchFamily="34" charset="0"/>
              <a:cs typeface="Arial" panose="020B0604020202020204" pitchFamily="34" charset="0"/>
            </a:endParaRPr>
          </a:p>
        </p:txBody>
      </p:sp>
      <p:sp>
        <p:nvSpPr>
          <p:cNvPr id="9" name="Content Placeholder 8"/>
          <p:cNvSpPr>
            <a:spLocks noGrp="1"/>
          </p:cNvSpPr>
          <p:nvPr>
            <p:ph sz="half" idx="1"/>
          </p:nvPr>
        </p:nvSpPr>
        <p:spPr>
          <a:xfrm>
            <a:off x="838200" y="1480723"/>
            <a:ext cx="10125074" cy="4762915"/>
          </a:xfrm>
        </p:spPr>
        <p:txBody>
          <a:bodyPr>
            <a:noAutofit/>
          </a:bodyPr>
          <a:lstStyle/>
          <a:p>
            <a:pPr marL="0" indent="0">
              <a:spcBef>
                <a:spcPts val="800"/>
              </a:spcBef>
              <a:spcAft>
                <a:spcPts val="600"/>
              </a:spcAft>
              <a:buNone/>
            </a:pPr>
            <a:r>
              <a:rPr lang="en-US" dirty="0">
                <a:solidFill>
                  <a:schemeClr val="tx1">
                    <a:lumMod val="75000"/>
                    <a:lumOff val="25000"/>
                  </a:schemeClr>
                </a:solidFill>
              </a:rPr>
              <a:t>If an employee’s job or duties change, or if they are assigned a new supervisor within 90 days of the end of the appraisal cycle, the supervisor may:</a:t>
            </a:r>
          </a:p>
          <a:p>
            <a:pPr lvl="1">
              <a:spcBef>
                <a:spcPts val="800"/>
              </a:spcBef>
              <a:spcAft>
                <a:spcPts val="600"/>
              </a:spcAft>
            </a:pPr>
            <a:r>
              <a:rPr lang="en-US" sz="2600" dirty="0">
                <a:solidFill>
                  <a:schemeClr val="tx1">
                    <a:lumMod val="75000"/>
                    <a:lumOff val="25000"/>
                  </a:schemeClr>
                </a:solidFill>
              </a:rPr>
              <a:t>Wait to revise the element or standard</a:t>
            </a:r>
          </a:p>
          <a:p>
            <a:pPr lvl="1">
              <a:spcBef>
                <a:spcPts val="800"/>
              </a:spcBef>
              <a:spcAft>
                <a:spcPts val="600"/>
              </a:spcAft>
            </a:pPr>
            <a:r>
              <a:rPr lang="en-US" sz="2600" dirty="0">
                <a:solidFill>
                  <a:schemeClr val="tx1">
                    <a:lumMod val="75000"/>
                    <a:lumOff val="25000"/>
                  </a:schemeClr>
                </a:solidFill>
              </a:rPr>
              <a:t>Update the performance plan, but not rate the revised element       at this time</a:t>
            </a:r>
          </a:p>
          <a:p>
            <a:pPr lvl="1">
              <a:spcBef>
                <a:spcPts val="800"/>
              </a:spcBef>
              <a:spcAft>
                <a:spcPts val="600"/>
              </a:spcAft>
            </a:pPr>
            <a:r>
              <a:rPr lang="en-US" sz="2600" dirty="0">
                <a:solidFill>
                  <a:schemeClr val="tx1">
                    <a:lumMod val="75000"/>
                    <a:lumOff val="25000"/>
                  </a:schemeClr>
                </a:solidFill>
              </a:rPr>
              <a:t>Extend the appraisal cycle</a:t>
            </a:r>
          </a:p>
        </p:txBody>
      </p:sp>
      <p:sp>
        <p:nvSpPr>
          <p:cNvPr id="2" name="Slide Number Placeholder 1"/>
          <p:cNvSpPr>
            <a:spLocks noGrp="1"/>
          </p:cNvSpPr>
          <p:nvPr>
            <p:ph type="sldNum" sz="quarter" idx="12"/>
          </p:nvPr>
        </p:nvSpPr>
        <p:spPr/>
        <p:txBody>
          <a:bodyPr/>
          <a:lstStyle/>
          <a:p>
            <a:fld id="{56E57F36-6D23-4C39-A2C3-D58391D75D53}" type="slidenum">
              <a:rPr lang="en-US" smtClean="0">
                <a:solidFill>
                  <a:prstClr val="black">
                    <a:tint val="75000"/>
                  </a:prstClr>
                </a:solidFill>
              </a:rPr>
              <a:pPr/>
              <a:t>74</a:t>
            </a:fld>
            <a:endParaRPr lang="en-US" dirty="0">
              <a:solidFill>
                <a:prstClr val="black">
                  <a:tint val="75000"/>
                </a:prstClr>
              </a:solidFill>
            </a:endParaRPr>
          </a:p>
        </p:txBody>
      </p:sp>
    </p:spTree>
    <p:extLst>
      <p:ext uri="{BB962C8B-B14F-4D97-AF65-F5344CB8AC3E}">
        <p14:creationId xmlns:p14="http://schemas.microsoft.com/office/powerpoint/2010/main" val="20419482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331304"/>
            <a:ext cx="9917624" cy="1149419"/>
          </a:xfrm>
        </p:spPr>
        <p:txBody>
          <a:bodyPr>
            <a:normAutofit/>
          </a:bodyPr>
          <a:lstStyle/>
          <a:p>
            <a:r>
              <a:rPr lang="en-US" sz="3800" b="1" dirty="0">
                <a:solidFill>
                  <a:srgbClr val="003399"/>
                </a:solidFill>
                <a:latin typeface="Arial" panose="020B0604020202020204" pitchFamily="34" charset="0"/>
                <a:cs typeface="Arial" panose="020B0604020202020204" pitchFamily="34" charset="0"/>
              </a:rPr>
              <a:t>Performance Review</a:t>
            </a:r>
            <a:endParaRPr lang="en-US" sz="3800" dirty="0">
              <a:solidFill>
                <a:srgbClr val="003399"/>
              </a:solidFill>
              <a:latin typeface="Arial" panose="020B0604020202020204" pitchFamily="34" charset="0"/>
              <a:cs typeface="Arial" panose="020B0604020202020204" pitchFamily="34" charset="0"/>
            </a:endParaRPr>
          </a:p>
        </p:txBody>
      </p:sp>
      <p:sp>
        <p:nvSpPr>
          <p:cNvPr id="9" name="Content Placeholder 8"/>
          <p:cNvSpPr>
            <a:spLocks noGrp="1"/>
          </p:cNvSpPr>
          <p:nvPr>
            <p:ph sz="half" idx="1"/>
          </p:nvPr>
        </p:nvSpPr>
        <p:spPr>
          <a:xfrm>
            <a:off x="932686" y="1539715"/>
            <a:ext cx="10030587" cy="5318285"/>
          </a:xfrm>
        </p:spPr>
        <p:txBody>
          <a:bodyPr>
            <a:normAutofit/>
          </a:bodyPr>
          <a:lstStyle/>
          <a:p>
            <a:pPr marL="0" indent="0">
              <a:buNone/>
            </a:pPr>
            <a:r>
              <a:rPr lang="en-US" sz="2600" dirty="0">
                <a:solidFill>
                  <a:schemeClr val="tx1">
                    <a:lumMod val="75000"/>
                    <a:lumOff val="25000"/>
                  </a:schemeClr>
                </a:solidFill>
              </a:rPr>
              <a:t>Your performance review is the final formal, documented performance appraisal discussion.</a:t>
            </a:r>
          </a:p>
          <a:p>
            <a:pPr marL="0" indent="0">
              <a:buNone/>
            </a:pPr>
            <a:r>
              <a:rPr lang="en-US" sz="2600" dirty="0">
                <a:solidFill>
                  <a:schemeClr val="tx1">
                    <a:lumMod val="75000"/>
                    <a:lumOff val="25000"/>
                  </a:schemeClr>
                </a:solidFill>
              </a:rPr>
              <a:t>Your supervisor will communicate your rating of record and the reasoning behind it.</a:t>
            </a:r>
          </a:p>
        </p:txBody>
      </p:sp>
      <p:sp>
        <p:nvSpPr>
          <p:cNvPr id="2" name="Slide Number Placeholder 1"/>
          <p:cNvSpPr>
            <a:spLocks noGrp="1"/>
          </p:cNvSpPr>
          <p:nvPr>
            <p:ph type="sldNum" sz="quarter" idx="12"/>
          </p:nvPr>
        </p:nvSpPr>
        <p:spPr/>
        <p:txBody>
          <a:bodyPr/>
          <a:lstStyle/>
          <a:p>
            <a:fld id="{56E57F36-6D23-4C39-A2C3-D58391D75D53}" type="slidenum">
              <a:rPr lang="en-US" smtClean="0">
                <a:solidFill>
                  <a:prstClr val="black">
                    <a:tint val="75000"/>
                  </a:prstClr>
                </a:solidFill>
              </a:rPr>
              <a:pPr/>
              <a:t>75</a:t>
            </a:fld>
            <a:endParaRPr lang="en-US" dirty="0">
              <a:solidFill>
                <a:prstClr val="black">
                  <a:tint val="75000"/>
                </a:prstClr>
              </a:solidFill>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33796"/>
          <a:stretch/>
        </p:blipFill>
        <p:spPr>
          <a:xfrm>
            <a:off x="3791610" y="3067665"/>
            <a:ext cx="4608781" cy="3790335"/>
          </a:xfrm>
          <a:prstGeom prst="rect">
            <a:avLst/>
          </a:prstGeom>
        </p:spPr>
      </p:pic>
    </p:spTree>
    <p:extLst>
      <p:ext uri="{BB962C8B-B14F-4D97-AF65-F5344CB8AC3E}">
        <p14:creationId xmlns:p14="http://schemas.microsoft.com/office/powerpoint/2010/main" val="7265884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331304"/>
            <a:ext cx="9917624" cy="1149419"/>
          </a:xfrm>
        </p:spPr>
        <p:txBody>
          <a:bodyPr>
            <a:normAutofit/>
          </a:bodyPr>
          <a:lstStyle/>
          <a:p>
            <a:r>
              <a:rPr lang="en-US" sz="3800" b="1" dirty="0">
                <a:solidFill>
                  <a:srgbClr val="003399"/>
                </a:solidFill>
                <a:latin typeface="Arial" panose="020B0604020202020204" pitchFamily="34" charset="0"/>
                <a:cs typeface="Arial" panose="020B0604020202020204" pitchFamily="34" charset="0"/>
              </a:rPr>
              <a:t>Preparing for your Performance Review</a:t>
            </a:r>
            <a:endParaRPr lang="en-US" sz="3800" dirty="0">
              <a:solidFill>
                <a:srgbClr val="003399"/>
              </a:solidFill>
              <a:latin typeface="Arial" panose="020B0604020202020204" pitchFamily="34" charset="0"/>
              <a:cs typeface="Arial" panose="020B0604020202020204" pitchFamily="34" charset="0"/>
            </a:endParaRPr>
          </a:p>
        </p:txBody>
      </p:sp>
      <p:sp>
        <p:nvSpPr>
          <p:cNvPr id="9" name="Content Placeholder 8"/>
          <p:cNvSpPr>
            <a:spLocks noGrp="1"/>
          </p:cNvSpPr>
          <p:nvPr>
            <p:ph sz="half" idx="1"/>
          </p:nvPr>
        </p:nvSpPr>
        <p:spPr>
          <a:xfrm>
            <a:off x="882316" y="1539715"/>
            <a:ext cx="10080958" cy="5318285"/>
          </a:xfrm>
        </p:spPr>
        <p:txBody>
          <a:bodyPr>
            <a:normAutofit/>
          </a:bodyPr>
          <a:lstStyle/>
          <a:p>
            <a:pPr marL="457200" indent="-457200">
              <a:buFont typeface="+mj-lt"/>
              <a:buAutoNum type="arabicPeriod"/>
            </a:pPr>
            <a:r>
              <a:rPr lang="en-US" dirty="0">
                <a:solidFill>
                  <a:schemeClr val="tx1">
                    <a:lumMod val="75000"/>
                    <a:lumOff val="25000"/>
                  </a:schemeClr>
                </a:solidFill>
              </a:rPr>
              <a:t>Review: </a:t>
            </a:r>
          </a:p>
          <a:p>
            <a:pPr lvl="1"/>
            <a:r>
              <a:rPr lang="en-US" sz="2600" dirty="0">
                <a:solidFill>
                  <a:schemeClr val="tx1">
                    <a:lumMod val="75000"/>
                    <a:lumOff val="25000"/>
                  </a:schemeClr>
                </a:solidFill>
              </a:rPr>
              <a:t>Performance elements and standards</a:t>
            </a:r>
          </a:p>
          <a:p>
            <a:pPr lvl="1"/>
            <a:r>
              <a:rPr lang="en-US" sz="2600" dirty="0">
                <a:solidFill>
                  <a:schemeClr val="tx1">
                    <a:lumMod val="75000"/>
                    <a:lumOff val="25000"/>
                  </a:schemeClr>
                </a:solidFill>
              </a:rPr>
              <a:t>Past performance assessments</a:t>
            </a:r>
          </a:p>
          <a:p>
            <a:pPr lvl="1"/>
            <a:r>
              <a:rPr lang="en-US" sz="2600" dirty="0">
                <a:solidFill>
                  <a:schemeClr val="tx1">
                    <a:lumMod val="75000"/>
                    <a:lumOff val="25000"/>
                  </a:schemeClr>
                </a:solidFill>
              </a:rPr>
              <a:t>Professional development and/or training completed</a:t>
            </a:r>
          </a:p>
          <a:p>
            <a:pPr marL="457200" indent="-457200">
              <a:buFont typeface="+mj-lt"/>
              <a:buAutoNum type="arabicPeriod"/>
            </a:pPr>
            <a:r>
              <a:rPr lang="en-US" dirty="0">
                <a:solidFill>
                  <a:schemeClr val="tx1">
                    <a:lumMod val="75000"/>
                    <a:lumOff val="25000"/>
                  </a:schemeClr>
                </a:solidFill>
              </a:rPr>
              <a:t>Gather documentation of achievements</a:t>
            </a:r>
          </a:p>
          <a:p>
            <a:pPr marL="457200" indent="-457200">
              <a:buFont typeface="+mj-lt"/>
              <a:buAutoNum type="arabicPeriod"/>
            </a:pPr>
            <a:r>
              <a:rPr lang="en-US" dirty="0">
                <a:solidFill>
                  <a:schemeClr val="tx1">
                    <a:lumMod val="75000"/>
                    <a:lumOff val="25000"/>
                  </a:schemeClr>
                </a:solidFill>
              </a:rPr>
              <a:t>Be able to cite achievements and how they relate to performance elements/standards </a:t>
            </a:r>
          </a:p>
          <a:p>
            <a:pPr marL="457200" indent="-457200">
              <a:buFont typeface="+mj-lt"/>
              <a:buAutoNum type="arabicPeriod"/>
            </a:pPr>
            <a:r>
              <a:rPr lang="en-US" dirty="0">
                <a:solidFill>
                  <a:schemeClr val="tx1">
                    <a:lumMod val="75000"/>
                    <a:lumOff val="25000"/>
                  </a:schemeClr>
                </a:solidFill>
              </a:rPr>
              <a:t>Clarify that your supervisor has reviewed your self-assessment</a:t>
            </a:r>
          </a:p>
          <a:p>
            <a:pPr marL="514350" indent="-514350">
              <a:buFont typeface="+mj-lt"/>
              <a:buAutoNum type="arabicPeriod"/>
            </a:pPr>
            <a:endParaRPr lang="en-US" dirty="0">
              <a:solidFill>
                <a:schemeClr val="tx1">
                  <a:lumMod val="75000"/>
                  <a:lumOff val="25000"/>
                </a:schemeClr>
              </a:solidFill>
            </a:endParaRPr>
          </a:p>
          <a:p>
            <a:pPr marL="457200" indent="-457200">
              <a:buFont typeface="+mj-lt"/>
              <a:buAutoNum type="arabicPeriod"/>
            </a:pPr>
            <a:endParaRPr lang="en-US" dirty="0">
              <a:solidFill>
                <a:schemeClr val="tx1">
                  <a:lumMod val="75000"/>
                  <a:lumOff val="25000"/>
                </a:schemeClr>
              </a:solidFill>
            </a:endParaRPr>
          </a:p>
        </p:txBody>
      </p:sp>
      <p:sp>
        <p:nvSpPr>
          <p:cNvPr id="2" name="Slide Number Placeholder 1"/>
          <p:cNvSpPr>
            <a:spLocks noGrp="1"/>
          </p:cNvSpPr>
          <p:nvPr>
            <p:ph type="sldNum" sz="quarter" idx="12"/>
          </p:nvPr>
        </p:nvSpPr>
        <p:spPr/>
        <p:txBody>
          <a:bodyPr/>
          <a:lstStyle/>
          <a:p>
            <a:fld id="{56E57F36-6D23-4C39-A2C3-D58391D75D53}" type="slidenum">
              <a:rPr lang="en-US" smtClean="0">
                <a:solidFill>
                  <a:prstClr val="black">
                    <a:tint val="75000"/>
                  </a:prstClr>
                </a:solidFill>
              </a:rPr>
              <a:pPr/>
              <a:t>76</a:t>
            </a:fld>
            <a:endParaRPr lang="en-US" dirty="0">
              <a:solidFill>
                <a:prstClr val="black">
                  <a:tint val="75000"/>
                </a:prstClr>
              </a:solidFill>
            </a:endParaRPr>
          </a:p>
        </p:txBody>
      </p:sp>
    </p:spTree>
    <p:extLst>
      <p:ext uri="{BB962C8B-B14F-4D97-AF65-F5344CB8AC3E}">
        <p14:creationId xmlns:p14="http://schemas.microsoft.com/office/powerpoint/2010/main" val="37299897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331304"/>
            <a:ext cx="9917624" cy="1149419"/>
          </a:xfrm>
        </p:spPr>
        <p:txBody>
          <a:bodyPr>
            <a:normAutofit/>
          </a:bodyPr>
          <a:lstStyle/>
          <a:p>
            <a:r>
              <a:rPr lang="en-US" sz="3800" b="1" dirty="0">
                <a:solidFill>
                  <a:srgbClr val="003399"/>
                </a:solidFill>
                <a:latin typeface="Arial" panose="020B0604020202020204" pitchFamily="34" charset="0"/>
                <a:cs typeface="Arial" panose="020B0604020202020204" pitchFamily="34" charset="0"/>
              </a:rPr>
              <a:t>During your Performance Review</a:t>
            </a:r>
            <a:endParaRPr lang="en-US" sz="3800" dirty="0">
              <a:solidFill>
                <a:srgbClr val="003399"/>
              </a:solidFill>
              <a:latin typeface="Arial" panose="020B0604020202020204" pitchFamily="34" charset="0"/>
              <a:cs typeface="Arial" panose="020B0604020202020204" pitchFamily="34" charset="0"/>
            </a:endParaRPr>
          </a:p>
        </p:txBody>
      </p:sp>
      <p:sp>
        <p:nvSpPr>
          <p:cNvPr id="9" name="Content Placeholder 8"/>
          <p:cNvSpPr>
            <a:spLocks noGrp="1"/>
          </p:cNvSpPr>
          <p:nvPr>
            <p:ph sz="half" idx="1"/>
          </p:nvPr>
        </p:nvSpPr>
        <p:spPr>
          <a:xfrm>
            <a:off x="858946" y="1539715"/>
            <a:ext cx="9482087" cy="5318285"/>
          </a:xfrm>
        </p:spPr>
        <p:txBody>
          <a:bodyPr>
            <a:normAutofit/>
          </a:bodyPr>
          <a:lstStyle/>
          <a:p>
            <a:pPr marL="457200" indent="-457200">
              <a:buFont typeface="+mj-lt"/>
              <a:buAutoNum type="arabicPeriod"/>
            </a:pPr>
            <a:r>
              <a:rPr lang="en-US" dirty="0">
                <a:solidFill>
                  <a:schemeClr val="tx1">
                    <a:lumMod val="75000"/>
                    <a:lumOff val="25000"/>
                  </a:schemeClr>
                </a:solidFill>
              </a:rPr>
              <a:t>Listen objectively</a:t>
            </a:r>
          </a:p>
          <a:p>
            <a:pPr marL="457200" indent="-457200">
              <a:buFont typeface="+mj-lt"/>
              <a:buAutoNum type="arabicPeriod"/>
            </a:pPr>
            <a:r>
              <a:rPr lang="en-US" dirty="0">
                <a:solidFill>
                  <a:schemeClr val="tx1">
                    <a:lumMod val="75000"/>
                    <a:lumOff val="25000"/>
                  </a:schemeClr>
                </a:solidFill>
              </a:rPr>
              <a:t>Take notes</a:t>
            </a:r>
          </a:p>
          <a:p>
            <a:pPr marL="457200" indent="-457200">
              <a:buFont typeface="+mj-lt"/>
              <a:buAutoNum type="arabicPeriod"/>
            </a:pPr>
            <a:r>
              <a:rPr lang="en-US" dirty="0">
                <a:solidFill>
                  <a:schemeClr val="tx1">
                    <a:lumMod val="75000"/>
                    <a:lumOff val="25000"/>
                  </a:schemeClr>
                </a:solidFill>
              </a:rPr>
              <a:t>Ask for clarification if necessary</a:t>
            </a:r>
          </a:p>
          <a:p>
            <a:pPr marL="457200" indent="-457200">
              <a:buFont typeface="+mj-lt"/>
              <a:buAutoNum type="arabicPeriod"/>
            </a:pPr>
            <a:r>
              <a:rPr lang="en-US" dirty="0">
                <a:solidFill>
                  <a:schemeClr val="tx1">
                    <a:lumMod val="75000"/>
                    <a:lumOff val="25000"/>
                  </a:schemeClr>
                </a:solidFill>
              </a:rPr>
              <a:t>Try to anticipate potential critiques – and prepare counterpoints</a:t>
            </a:r>
            <a:endParaRPr lang="en-US" sz="3200" dirty="0">
              <a:solidFill>
                <a:schemeClr val="tx1">
                  <a:lumMod val="75000"/>
                  <a:lumOff val="25000"/>
                </a:schemeClr>
              </a:solidFill>
            </a:endParaRPr>
          </a:p>
          <a:p>
            <a:pPr marL="457200" indent="-457200">
              <a:buFont typeface="+mj-lt"/>
              <a:buAutoNum type="arabicPeriod"/>
            </a:pPr>
            <a:endParaRPr lang="en-US" dirty="0">
              <a:solidFill>
                <a:schemeClr val="tx1">
                  <a:lumMod val="75000"/>
                  <a:lumOff val="25000"/>
                </a:schemeClr>
              </a:solidFill>
            </a:endParaRPr>
          </a:p>
        </p:txBody>
      </p:sp>
      <p:sp>
        <p:nvSpPr>
          <p:cNvPr id="2" name="Slide Number Placeholder 1"/>
          <p:cNvSpPr>
            <a:spLocks noGrp="1"/>
          </p:cNvSpPr>
          <p:nvPr>
            <p:ph type="sldNum" sz="quarter" idx="12"/>
          </p:nvPr>
        </p:nvSpPr>
        <p:spPr/>
        <p:txBody>
          <a:bodyPr/>
          <a:lstStyle/>
          <a:p>
            <a:fld id="{56E57F36-6D23-4C39-A2C3-D58391D75D53}" type="slidenum">
              <a:rPr lang="en-US" smtClean="0">
                <a:solidFill>
                  <a:prstClr val="black">
                    <a:tint val="75000"/>
                  </a:prstClr>
                </a:solidFill>
              </a:rPr>
              <a:pPr/>
              <a:t>77</a:t>
            </a:fld>
            <a:endParaRPr lang="en-US" dirty="0">
              <a:solidFill>
                <a:prstClr val="black">
                  <a:tint val="75000"/>
                </a:prstClr>
              </a:solidFill>
            </a:endParaRPr>
          </a:p>
        </p:txBody>
      </p:sp>
    </p:spTree>
    <p:extLst>
      <p:ext uri="{BB962C8B-B14F-4D97-AF65-F5344CB8AC3E}">
        <p14:creationId xmlns:p14="http://schemas.microsoft.com/office/powerpoint/2010/main" val="8865041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77672" y="331304"/>
            <a:ext cx="10876128" cy="1149419"/>
          </a:xfrm>
        </p:spPr>
        <p:txBody>
          <a:bodyPr>
            <a:normAutofit/>
          </a:bodyPr>
          <a:lstStyle/>
          <a:p>
            <a:r>
              <a:rPr lang="en-US" sz="3500" b="1" dirty="0">
                <a:solidFill>
                  <a:srgbClr val="003399"/>
                </a:solidFill>
                <a:latin typeface="Arial" panose="020B0604020202020204" pitchFamily="34" charset="0"/>
                <a:cs typeface="Arial" panose="020B0604020202020204" pitchFamily="34" charset="0"/>
              </a:rPr>
              <a:t>What if you disagree with your Rating of Record?</a:t>
            </a:r>
            <a:endParaRPr lang="en-US" sz="3500" dirty="0">
              <a:solidFill>
                <a:srgbClr val="003399"/>
              </a:solidFill>
              <a:latin typeface="Arial" panose="020B0604020202020204" pitchFamily="34" charset="0"/>
              <a:cs typeface="Arial" panose="020B0604020202020204" pitchFamily="34" charset="0"/>
            </a:endParaRPr>
          </a:p>
        </p:txBody>
      </p:sp>
      <p:sp>
        <p:nvSpPr>
          <p:cNvPr id="9" name="Content Placeholder 8"/>
          <p:cNvSpPr>
            <a:spLocks noGrp="1"/>
          </p:cNvSpPr>
          <p:nvPr>
            <p:ph sz="half" idx="1"/>
          </p:nvPr>
        </p:nvSpPr>
        <p:spPr>
          <a:xfrm>
            <a:off x="932686" y="1539715"/>
            <a:ext cx="10030587" cy="5318285"/>
          </a:xfrm>
        </p:spPr>
        <p:txBody>
          <a:bodyPr>
            <a:normAutofit/>
          </a:bodyPr>
          <a:lstStyle/>
          <a:p>
            <a:pPr marL="457200" indent="-457200">
              <a:spcBef>
                <a:spcPts val="800"/>
              </a:spcBef>
              <a:spcAft>
                <a:spcPts val="400"/>
              </a:spcAft>
              <a:buFont typeface="+mj-lt"/>
              <a:buAutoNum type="arabicPeriod"/>
            </a:pPr>
            <a:r>
              <a:rPr lang="en-US" dirty="0">
                <a:solidFill>
                  <a:schemeClr val="tx1">
                    <a:lumMod val="75000"/>
                    <a:lumOff val="25000"/>
                  </a:schemeClr>
                </a:solidFill>
              </a:rPr>
              <a:t>Listen to the reasons and ask clarifying questions</a:t>
            </a:r>
          </a:p>
          <a:p>
            <a:pPr marL="457200" indent="-457200">
              <a:spcBef>
                <a:spcPts val="800"/>
              </a:spcBef>
              <a:spcAft>
                <a:spcPts val="400"/>
              </a:spcAft>
              <a:buFont typeface="+mj-lt"/>
              <a:buAutoNum type="arabicPeriod"/>
            </a:pPr>
            <a:r>
              <a:rPr lang="en-US" dirty="0">
                <a:solidFill>
                  <a:schemeClr val="tx1">
                    <a:lumMod val="75000"/>
                    <a:lumOff val="25000"/>
                  </a:schemeClr>
                </a:solidFill>
              </a:rPr>
              <a:t>Present your views/discuss your concerns</a:t>
            </a:r>
          </a:p>
          <a:p>
            <a:pPr marL="457200" indent="-457200">
              <a:spcBef>
                <a:spcPts val="800"/>
              </a:spcBef>
              <a:spcAft>
                <a:spcPts val="400"/>
              </a:spcAft>
              <a:buFont typeface="+mj-lt"/>
              <a:buAutoNum type="arabicPeriod"/>
            </a:pPr>
            <a:r>
              <a:rPr lang="en-US" dirty="0">
                <a:solidFill>
                  <a:schemeClr val="tx1">
                    <a:lumMod val="75000"/>
                    <a:lumOff val="25000"/>
                  </a:schemeClr>
                </a:solidFill>
              </a:rPr>
              <a:t>If your supervisor will not reconsider, you may:</a:t>
            </a:r>
          </a:p>
          <a:p>
            <a:pPr lvl="1">
              <a:spcBef>
                <a:spcPts val="800"/>
              </a:spcBef>
              <a:spcAft>
                <a:spcPts val="400"/>
              </a:spcAft>
            </a:pPr>
            <a:r>
              <a:rPr lang="en-US" sz="2600" dirty="0">
                <a:solidFill>
                  <a:schemeClr val="tx1">
                    <a:lumMod val="75000"/>
                    <a:lumOff val="25000"/>
                  </a:schemeClr>
                </a:solidFill>
              </a:rPr>
              <a:t>Consult with Steward/Local</a:t>
            </a:r>
          </a:p>
          <a:p>
            <a:pPr lvl="1">
              <a:spcBef>
                <a:spcPts val="800"/>
              </a:spcBef>
              <a:spcAft>
                <a:spcPts val="400"/>
              </a:spcAft>
            </a:pPr>
            <a:r>
              <a:rPr lang="en-US" sz="2600" dirty="0">
                <a:solidFill>
                  <a:schemeClr val="tx1">
                    <a:lumMod val="75000"/>
                    <a:lumOff val="25000"/>
                  </a:schemeClr>
                </a:solidFill>
              </a:rPr>
              <a:t>Formally seek reconsideration through the agency’s administrative grievance system, or the negotiated grievance system</a:t>
            </a:r>
          </a:p>
          <a:p>
            <a:pPr marL="914400" lvl="2" indent="0">
              <a:spcBef>
                <a:spcPts val="800"/>
              </a:spcBef>
              <a:spcAft>
                <a:spcPts val="400"/>
              </a:spcAft>
              <a:buNone/>
            </a:pPr>
            <a:endParaRPr lang="en-US" sz="3200" dirty="0">
              <a:solidFill>
                <a:schemeClr val="tx1">
                  <a:lumMod val="75000"/>
                  <a:lumOff val="25000"/>
                </a:schemeClr>
              </a:solidFill>
            </a:endParaRPr>
          </a:p>
          <a:p>
            <a:pPr>
              <a:spcBef>
                <a:spcPts val="800"/>
              </a:spcBef>
              <a:spcAft>
                <a:spcPts val="400"/>
              </a:spcAft>
            </a:pPr>
            <a:r>
              <a:rPr lang="en-US" dirty="0">
                <a:solidFill>
                  <a:schemeClr val="tx1">
                    <a:lumMod val="75000"/>
                    <a:lumOff val="25000"/>
                  </a:schemeClr>
                </a:solidFill>
              </a:rPr>
              <a:t>Under New Beginnings, most employees should receive a Rating of Record of “3.”</a:t>
            </a:r>
          </a:p>
          <a:p>
            <a:pPr marL="514350" indent="-514350">
              <a:buFont typeface="+mj-lt"/>
              <a:buAutoNum type="arabicPeriod"/>
            </a:pPr>
            <a:endParaRPr lang="en-US" dirty="0">
              <a:solidFill>
                <a:schemeClr val="tx1">
                  <a:lumMod val="75000"/>
                  <a:lumOff val="25000"/>
                </a:schemeClr>
              </a:solidFill>
            </a:endParaRPr>
          </a:p>
          <a:p>
            <a:pPr marL="457200" indent="-457200">
              <a:buFont typeface="+mj-lt"/>
              <a:buAutoNum type="arabicPeriod"/>
            </a:pPr>
            <a:endParaRPr lang="en-US" sz="2400" dirty="0">
              <a:solidFill>
                <a:schemeClr val="tx1">
                  <a:lumMod val="75000"/>
                  <a:lumOff val="25000"/>
                </a:schemeClr>
              </a:solidFill>
            </a:endParaRPr>
          </a:p>
        </p:txBody>
      </p:sp>
      <p:sp>
        <p:nvSpPr>
          <p:cNvPr id="2" name="Slide Number Placeholder 1"/>
          <p:cNvSpPr>
            <a:spLocks noGrp="1"/>
          </p:cNvSpPr>
          <p:nvPr>
            <p:ph type="sldNum" sz="quarter" idx="12"/>
          </p:nvPr>
        </p:nvSpPr>
        <p:spPr/>
        <p:txBody>
          <a:bodyPr/>
          <a:lstStyle/>
          <a:p>
            <a:fld id="{56E57F36-6D23-4C39-A2C3-D58391D75D53}" type="slidenum">
              <a:rPr lang="en-US" smtClean="0">
                <a:solidFill>
                  <a:prstClr val="black">
                    <a:tint val="75000"/>
                  </a:prstClr>
                </a:solidFill>
              </a:rPr>
              <a:pPr/>
              <a:t>78</a:t>
            </a:fld>
            <a:endParaRPr lang="en-US" dirty="0">
              <a:solidFill>
                <a:prstClr val="black">
                  <a:tint val="75000"/>
                </a:prstClr>
              </a:solidFill>
            </a:endParaRPr>
          </a:p>
        </p:txBody>
      </p:sp>
    </p:spTree>
    <p:extLst>
      <p:ext uri="{BB962C8B-B14F-4D97-AF65-F5344CB8AC3E}">
        <p14:creationId xmlns:p14="http://schemas.microsoft.com/office/powerpoint/2010/main" val="14681636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CC00">
            <a:alpha val="23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05318" y="575778"/>
            <a:ext cx="8700753" cy="746240"/>
          </a:xfrm>
        </p:spPr>
        <p:txBody>
          <a:bodyPr>
            <a:normAutofit/>
          </a:bodyPr>
          <a:lstStyle/>
          <a:p>
            <a:r>
              <a:rPr lang="en-US" sz="3800" b="1" dirty="0">
                <a:solidFill>
                  <a:srgbClr val="003399"/>
                </a:solidFill>
                <a:latin typeface="Arial" panose="020B0604020202020204" pitchFamily="34" charset="0"/>
                <a:cs typeface="Arial" panose="020B0604020202020204" pitchFamily="34" charset="0"/>
              </a:rPr>
              <a:t>Exercise</a:t>
            </a:r>
          </a:p>
        </p:txBody>
      </p:sp>
      <p:sp>
        <p:nvSpPr>
          <p:cNvPr id="16" name="Text Placeholder 15"/>
          <p:cNvSpPr>
            <a:spLocks noGrp="1"/>
          </p:cNvSpPr>
          <p:nvPr>
            <p:ph type="body" sz="half" idx="2"/>
          </p:nvPr>
        </p:nvSpPr>
        <p:spPr>
          <a:xfrm>
            <a:off x="3298148" y="1509046"/>
            <a:ext cx="8482372" cy="5044154"/>
          </a:xfrm>
        </p:spPr>
        <p:txBody>
          <a:bodyPr>
            <a:normAutofit lnSpcReduction="10000"/>
          </a:bodyPr>
          <a:lstStyle/>
          <a:p>
            <a:r>
              <a:rPr lang="en-US" sz="2200" dirty="0">
                <a:solidFill>
                  <a:schemeClr val="tx1">
                    <a:lumMod val="75000"/>
                    <a:lumOff val="25000"/>
                  </a:schemeClr>
                </a:solidFill>
              </a:rPr>
              <a:t>Amanda is a store associate with the Defense Commissary Agency.       Her duties include: </a:t>
            </a:r>
          </a:p>
          <a:p>
            <a:pPr marL="800100" lvl="1" indent="-342900">
              <a:buFont typeface="Arial" panose="020B0604020202020204" pitchFamily="34" charset="0"/>
              <a:buChar char="•"/>
            </a:pPr>
            <a:r>
              <a:rPr lang="en-US" sz="2200" dirty="0">
                <a:solidFill>
                  <a:schemeClr val="tx1">
                    <a:lumMod val="75000"/>
                    <a:lumOff val="25000"/>
                  </a:schemeClr>
                </a:solidFill>
              </a:rPr>
              <a:t>Assisting customers</a:t>
            </a:r>
          </a:p>
          <a:p>
            <a:pPr marL="800100" lvl="1" indent="-342900">
              <a:buFont typeface="Arial" panose="020B0604020202020204" pitchFamily="34" charset="0"/>
              <a:buChar char="•"/>
            </a:pPr>
            <a:r>
              <a:rPr lang="en-US" sz="2200" dirty="0">
                <a:solidFill>
                  <a:schemeClr val="tx1">
                    <a:lumMod val="75000"/>
                    <a:lumOff val="25000"/>
                  </a:schemeClr>
                </a:solidFill>
              </a:rPr>
              <a:t>Operating the electronic checkout system</a:t>
            </a:r>
          </a:p>
          <a:p>
            <a:pPr marL="800100" lvl="1" indent="-342900">
              <a:buFont typeface="Arial" panose="020B0604020202020204" pitchFamily="34" charset="0"/>
              <a:buChar char="•"/>
            </a:pPr>
            <a:r>
              <a:rPr lang="en-US" sz="2200" dirty="0">
                <a:solidFill>
                  <a:schemeClr val="tx1">
                    <a:lumMod val="75000"/>
                    <a:lumOff val="25000"/>
                  </a:schemeClr>
                </a:solidFill>
              </a:rPr>
              <a:t>Handling and preparing food items</a:t>
            </a:r>
          </a:p>
          <a:p>
            <a:pPr marL="800100" lvl="1" indent="-342900">
              <a:buFont typeface="Arial" panose="020B0604020202020204" pitchFamily="34" charset="0"/>
              <a:buChar char="•"/>
            </a:pPr>
            <a:r>
              <a:rPr lang="en-US" sz="2200" dirty="0">
                <a:solidFill>
                  <a:schemeClr val="tx1">
                    <a:lumMod val="75000"/>
                    <a:lumOff val="25000"/>
                  </a:schemeClr>
                </a:solidFill>
              </a:rPr>
              <a:t>Maintaining stock levels of grocery and produce items</a:t>
            </a:r>
          </a:p>
          <a:p>
            <a:pPr marL="800100" lvl="1" indent="-342900">
              <a:buFont typeface="Arial" panose="020B0604020202020204" pitchFamily="34" charset="0"/>
              <a:buChar char="•"/>
            </a:pPr>
            <a:r>
              <a:rPr lang="en-US" sz="2200" dirty="0">
                <a:solidFill>
                  <a:schemeClr val="tx1">
                    <a:lumMod val="75000"/>
                    <a:lumOff val="25000"/>
                  </a:schemeClr>
                </a:solidFill>
              </a:rPr>
              <a:t>Reconciling invoices and submitting requisitions</a:t>
            </a:r>
          </a:p>
          <a:p>
            <a:pPr marL="171450" indent="-171450"/>
            <a:endParaRPr lang="en-US" sz="1000" dirty="0">
              <a:solidFill>
                <a:schemeClr val="tx1">
                  <a:lumMod val="75000"/>
                  <a:lumOff val="25000"/>
                </a:schemeClr>
              </a:solidFill>
            </a:endParaRPr>
          </a:p>
          <a:p>
            <a:r>
              <a:rPr lang="en-US" sz="2400" dirty="0">
                <a:solidFill>
                  <a:schemeClr val="tx1">
                    <a:lumMod val="75000"/>
                    <a:lumOff val="25000"/>
                  </a:schemeClr>
                </a:solidFill>
              </a:rPr>
              <a:t>During her appraisal discussion, her supervisor noted that customers frequently have to wait in line longer than they should, particularly during busy afternoon hours. This was put in writing in one of her appraisal narratives and contributed to a lower overall rating of record. Amanda knows that long customer wait times are due to short staffing at busy times, not to clerk inefficiency.</a:t>
            </a:r>
          </a:p>
          <a:p>
            <a:pPr marL="342900" indent="-342900">
              <a:buFont typeface="Wingdings" panose="05000000000000000000" pitchFamily="2" charset="2"/>
              <a:buChar char="Ø"/>
            </a:pPr>
            <a:r>
              <a:rPr lang="en-US" sz="2400" dirty="0">
                <a:solidFill>
                  <a:schemeClr val="tx1">
                    <a:lumMod val="75000"/>
                    <a:lumOff val="25000"/>
                  </a:schemeClr>
                </a:solidFill>
              </a:rPr>
              <a:t>What steps should Amanda take now?</a:t>
            </a:r>
          </a:p>
        </p:txBody>
      </p:sp>
      <p:sp>
        <p:nvSpPr>
          <p:cNvPr id="6" name="Content Placeholder 2"/>
          <p:cNvSpPr txBox="1">
            <a:spLocks/>
          </p:cNvSpPr>
          <p:nvPr/>
        </p:nvSpPr>
        <p:spPr>
          <a:xfrm>
            <a:off x="6735146" y="4416491"/>
            <a:ext cx="4618654" cy="1735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prstClr val="black"/>
              </a:solidFill>
            </a:endParaRPr>
          </a:p>
        </p:txBody>
      </p:sp>
      <p:sp>
        <p:nvSpPr>
          <p:cNvPr id="3" name="Slide Number Placeholder 2"/>
          <p:cNvSpPr>
            <a:spLocks noGrp="1"/>
          </p:cNvSpPr>
          <p:nvPr>
            <p:ph type="sldNum" sz="quarter" idx="12"/>
          </p:nvPr>
        </p:nvSpPr>
        <p:spPr/>
        <p:txBody>
          <a:bodyPr/>
          <a:lstStyle/>
          <a:p>
            <a:fld id="{56E57F36-6D23-4C39-A2C3-D58391D75D53}" type="slidenum">
              <a:rPr lang="en-US" smtClean="0">
                <a:solidFill>
                  <a:prstClr val="black">
                    <a:tint val="75000"/>
                  </a:prstClr>
                </a:solidFill>
              </a:rPr>
              <a:pPr/>
              <a:t>79</a:t>
            </a:fld>
            <a:endParaRPr lang="en-US" dirty="0">
              <a:solidFill>
                <a:prstClr val="black">
                  <a:tint val="75000"/>
                </a:prst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75" y="83950"/>
            <a:ext cx="2286000" cy="2194561"/>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 r="29929"/>
          <a:stretch/>
        </p:blipFill>
        <p:spPr>
          <a:xfrm>
            <a:off x="0" y="2357167"/>
            <a:ext cx="3043451" cy="2895600"/>
          </a:xfrm>
          <a:prstGeom prst="rect">
            <a:avLst/>
          </a:prstGeom>
        </p:spPr>
      </p:pic>
    </p:spTree>
    <p:extLst>
      <p:ext uri="{BB962C8B-B14F-4D97-AF65-F5344CB8AC3E}">
        <p14:creationId xmlns:p14="http://schemas.microsoft.com/office/powerpoint/2010/main" val="2906860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331304"/>
            <a:ext cx="9917624" cy="1149419"/>
          </a:xfrm>
        </p:spPr>
        <p:txBody>
          <a:bodyPr>
            <a:normAutofit/>
          </a:bodyPr>
          <a:lstStyle/>
          <a:p>
            <a:r>
              <a:rPr lang="en-US" sz="3800" b="1" dirty="0">
                <a:solidFill>
                  <a:srgbClr val="003399"/>
                </a:solidFill>
                <a:latin typeface="Arial" panose="020B0604020202020204" pitchFamily="34" charset="0"/>
                <a:cs typeface="Arial" panose="020B0604020202020204" pitchFamily="34" charset="0"/>
              </a:rPr>
              <a:t>What is a Performance Plan?</a:t>
            </a:r>
            <a:endParaRPr lang="en-US" sz="3800" dirty="0">
              <a:solidFill>
                <a:srgbClr val="003399"/>
              </a:solidFill>
              <a:latin typeface="Arial" panose="020B0604020202020204" pitchFamily="34" charset="0"/>
              <a:cs typeface="Arial" panose="020B0604020202020204" pitchFamily="34" charset="0"/>
            </a:endParaRPr>
          </a:p>
        </p:txBody>
      </p:sp>
      <p:sp>
        <p:nvSpPr>
          <p:cNvPr id="9" name="Content Placeholder 8"/>
          <p:cNvSpPr>
            <a:spLocks noGrp="1"/>
          </p:cNvSpPr>
          <p:nvPr>
            <p:ph sz="half" idx="1"/>
          </p:nvPr>
        </p:nvSpPr>
        <p:spPr>
          <a:xfrm>
            <a:off x="4386714" y="1696453"/>
            <a:ext cx="6536750" cy="4623385"/>
          </a:xfrm>
        </p:spPr>
        <p:txBody>
          <a:bodyPr>
            <a:normAutofit/>
          </a:bodyPr>
          <a:lstStyle/>
          <a:p>
            <a:pPr marL="0" indent="0">
              <a:buNone/>
            </a:pPr>
            <a:r>
              <a:rPr lang="en-US" sz="3000" dirty="0">
                <a:solidFill>
                  <a:schemeClr val="tx1">
                    <a:lumMod val="75000"/>
                    <a:lumOff val="25000"/>
                  </a:schemeClr>
                </a:solidFill>
              </a:rPr>
              <a:t>“All of the written, or otherwise recorded, performance elements and standards that set expected performance. A plan must include critical elements and their performance standards.”</a:t>
            </a:r>
          </a:p>
          <a:p>
            <a:pPr marL="0" indent="0">
              <a:buNone/>
            </a:pPr>
            <a:r>
              <a:rPr lang="en-US" sz="2400" dirty="0">
                <a:solidFill>
                  <a:schemeClr val="tx1">
                    <a:lumMod val="75000"/>
                    <a:lumOff val="25000"/>
                  </a:schemeClr>
                </a:solidFill>
              </a:rPr>
              <a:t>       - DODI 1400.25 Volume 431 dated 04/02/2016</a:t>
            </a:r>
          </a:p>
        </p:txBody>
      </p:sp>
      <p:sp>
        <p:nvSpPr>
          <p:cNvPr id="2" name="Slide Number Placeholder 1"/>
          <p:cNvSpPr>
            <a:spLocks noGrp="1"/>
          </p:cNvSpPr>
          <p:nvPr>
            <p:ph type="sldNum" sz="quarter" idx="12"/>
          </p:nvPr>
        </p:nvSpPr>
        <p:spPr/>
        <p:txBody>
          <a:bodyPr/>
          <a:lstStyle/>
          <a:p>
            <a:fld id="{56E57F36-6D23-4C39-A2C3-D58391D75D53}" type="slidenum">
              <a:rPr lang="en-US" smtClean="0"/>
              <a:t>8</a:t>
            </a:fld>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180" y="1533776"/>
            <a:ext cx="3336757" cy="5005136"/>
          </a:xfrm>
          <a:prstGeom prst="rect">
            <a:avLst/>
          </a:prstGeom>
        </p:spPr>
      </p:pic>
    </p:spTree>
    <p:extLst>
      <p:ext uri="{BB962C8B-B14F-4D97-AF65-F5344CB8AC3E}">
        <p14:creationId xmlns:p14="http://schemas.microsoft.com/office/powerpoint/2010/main" val="29499226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ext Placeholder 15"/>
          <p:cNvSpPr txBox="1">
            <a:spLocks/>
          </p:cNvSpPr>
          <p:nvPr/>
        </p:nvSpPr>
        <p:spPr>
          <a:xfrm>
            <a:off x="6115897" y="1284198"/>
            <a:ext cx="5257800" cy="5516288"/>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400" b="1" cap="all" dirty="0">
                <a:solidFill>
                  <a:prstClr val="black">
                    <a:lumMod val="65000"/>
                    <a:lumOff val="35000"/>
                  </a:prstClr>
                </a:solidFill>
              </a:rPr>
              <a:t>SUPERVISOR:</a:t>
            </a:r>
          </a:p>
          <a:p>
            <a:pPr marL="228600" indent="-228600">
              <a:buFont typeface="Arial" panose="020B0604020202020204" pitchFamily="34" charset="0"/>
              <a:buChar char="•"/>
            </a:pPr>
            <a:r>
              <a:rPr lang="en-US" sz="2200" dirty="0">
                <a:solidFill>
                  <a:prstClr val="black">
                    <a:lumMod val="65000"/>
                    <a:lumOff val="35000"/>
                  </a:prstClr>
                </a:solidFill>
              </a:rPr>
              <a:t>Provide ongoing feedback</a:t>
            </a:r>
          </a:p>
          <a:p>
            <a:pPr marL="228600" indent="-228600">
              <a:buFont typeface="Arial" panose="020B0604020202020204" pitchFamily="34" charset="0"/>
              <a:buChar char="•"/>
            </a:pPr>
            <a:r>
              <a:rPr lang="en-US" sz="2200" dirty="0">
                <a:solidFill>
                  <a:prstClr val="black">
                    <a:lumMod val="65000"/>
                    <a:lumOff val="35000"/>
                  </a:prstClr>
                </a:solidFill>
              </a:rPr>
              <a:t>Immediately notify if a problem arises</a:t>
            </a:r>
          </a:p>
          <a:p>
            <a:pPr marL="228600" indent="-228600">
              <a:buFont typeface="Arial" panose="020B0604020202020204" pitchFamily="34" charset="0"/>
              <a:buChar char="•"/>
            </a:pPr>
            <a:r>
              <a:rPr lang="en-US" sz="2200" dirty="0">
                <a:solidFill>
                  <a:prstClr val="black">
                    <a:lumMod val="65000"/>
                    <a:lumOff val="35000"/>
                  </a:prstClr>
                </a:solidFill>
              </a:rPr>
              <a:t>Provide opportunities for employees to communicate accomplishments</a:t>
            </a:r>
          </a:p>
          <a:p>
            <a:pPr marL="228600" indent="-228600">
              <a:buFont typeface="Arial" panose="020B0604020202020204" pitchFamily="34" charset="0"/>
              <a:buChar char="•"/>
            </a:pPr>
            <a:r>
              <a:rPr lang="en-US" sz="2200" dirty="0">
                <a:solidFill>
                  <a:prstClr val="black">
                    <a:lumMod val="65000"/>
                    <a:lumOff val="35000"/>
                  </a:prstClr>
                </a:solidFill>
              </a:rPr>
              <a:t>Recognize and reward excellent performance </a:t>
            </a:r>
          </a:p>
          <a:p>
            <a:pPr marL="228600" indent="-228600">
              <a:buFont typeface="Arial" panose="020B0604020202020204" pitchFamily="34" charset="0"/>
              <a:buChar char="•"/>
            </a:pPr>
            <a:r>
              <a:rPr lang="en-US" sz="2200" dirty="0">
                <a:solidFill>
                  <a:prstClr val="black">
                    <a:lumMod val="65000"/>
                    <a:lumOff val="35000"/>
                  </a:prstClr>
                </a:solidFill>
              </a:rPr>
              <a:t>Initiate and document performance discussions</a:t>
            </a:r>
          </a:p>
          <a:p>
            <a:pPr marL="228600" indent="-228600">
              <a:buFont typeface="Arial" panose="020B0604020202020204" pitchFamily="34" charset="0"/>
              <a:buChar char="•"/>
            </a:pPr>
            <a:r>
              <a:rPr lang="en-US" sz="2200" dirty="0">
                <a:solidFill>
                  <a:prstClr val="black">
                    <a:lumMod val="65000"/>
                    <a:lumOff val="35000"/>
                  </a:prstClr>
                </a:solidFill>
              </a:rPr>
              <a:t>Work with employees to find solutions to barriers</a:t>
            </a:r>
          </a:p>
          <a:p>
            <a:pPr marL="228600" indent="-228600">
              <a:buFont typeface="Arial" panose="020B0604020202020204" pitchFamily="34" charset="0"/>
              <a:buChar char="•"/>
            </a:pPr>
            <a:r>
              <a:rPr lang="en-US" sz="2200" dirty="0">
                <a:solidFill>
                  <a:prstClr val="black">
                    <a:lumMod val="65000"/>
                    <a:lumOff val="35000"/>
                  </a:prstClr>
                </a:solidFill>
              </a:rPr>
              <a:t>Look for and suggest development/training opportunities</a:t>
            </a:r>
          </a:p>
          <a:p>
            <a:pPr marL="228600" indent="-228600">
              <a:buFont typeface="Arial" panose="020B0604020202020204" pitchFamily="34" charset="0"/>
              <a:buChar char="•"/>
            </a:pPr>
            <a:r>
              <a:rPr lang="en-US" sz="2200" dirty="0">
                <a:solidFill>
                  <a:prstClr val="black">
                    <a:lumMod val="65000"/>
                    <a:lumOff val="35000"/>
                  </a:prstClr>
                </a:solidFill>
              </a:rPr>
              <a:t>Write performance narratives and assign ratings for performance elements</a:t>
            </a:r>
          </a:p>
          <a:p>
            <a:pPr marL="228600" indent="-228600">
              <a:buFont typeface="Arial" panose="020B0604020202020204" pitchFamily="34" charset="0"/>
              <a:buChar char="•"/>
            </a:pPr>
            <a:r>
              <a:rPr lang="en-US" sz="2200" dirty="0">
                <a:solidFill>
                  <a:prstClr val="black">
                    <a:lumMod val="65000"/>
                    <a:lumOff val="35000"/>
                  </a:prstClr>
                </a:solidFill>
              </a:rPr>
              <a:t>Calculate and communicate the rating of record</a:t>
            </a:r>
          </a:p>
        </p:txBody>
      </p:sp>
      <p:sp>
        <p:nvSpPr>
          <p:cNvPr id="2" name="Title 1"/>
          <p:cNvSpPr>
            <a:spLocks noGrp="1"/>
          </p:cNvSpPr>
          <p:nvPr>
            <p:ph type="title"/>
          </p:nvPr>
        </p:nvSpPr>
        <p:spPr>
          <a:xfrm>
            <a:off x="838200" y="221433"/>
            <a:ext cx="10515600" cy="958262"/>
          </a:xfrm>
        </p:spPr>
        <p:txBody>
          <a:bodyPr>
            <a:normAutofit/>
          </a:bodyPr>
          <a:lstStyle/>
          <a:p>
            <a:pPr algn="ctr"/>
            <a:r>
              <a:rPr lang="en-US" sz="3600" b="1" dirty="0">
                <a:solidFill>
                  <a:srgbClr val="003399"/>
                </a:solidFill>
                <a:latin typeface="Arial" panose="020B0604020202020204" pitchFamily="34" charset="0"/>
                <a:cs typeface="Arial" panose="020B0604020202020204" pitchFamily="34" charset="0"/>
              </a:rPr>
              <a:t>Overall Responsibilities</a:t>
            </a:r>
          </a:p>
        </p:txBody>
      </p:sp>
      <p:sp>
        <p:nvSpPr>
          <p:cNvPr id="3" name="Slide Number Placeholder 2"/>
          <p:cNvSpPr>
            <a:spLocks noGrp="1"/>
          </p:cNvSpPr>
          <p:nvPr>
            <p:ph type="sldNum" sz="quarter" idx="12"/>
          </p:nvPr>
        </p:nvSpPr>
        <p:spPr/>
        <p:txBody>
          <a:bodyPr/>
          <a:lstStyle/>
          <a:p>
            <a:fld id="{56E57F36-6D23-4C39-A2C3-D58391D75D53}" type="slidenum">
              <a:rPr lang="en-US" smtClean="0">
                <a:solidFill>
                  <a:prstClr val="black">
                    <a:tint val="75000"/>
                  </a:prstClr>
                </a:solidFill>
              </a:rPr>
              <a:pPr/>
              <a:t>80</a:t>
            </a:fld>
            <a:endParaRPr lang="en-US" dirty="0">
              <a:solidFill>
                <a:prstClr val="black">
                  <a:tint val="75000"/>
                </a:prstClr>
              </a:solidFill>
            </a:endParaRPr>
          </a:p>
        </p:txBody>
      </p:sp>
      <p:sp>
        <p:nvSpPr>
          <p:cNvPr id="6" name="Content Placeholder 2"/>
          <p:cNvSpPr txBox="1">
            <a:spLocks/>
          </p:cNvSpPr>
          <p:nvPr/>
        </p:nvSpPr>
        <p:spPr>
          <a:xfrm>
            <a:off x="6735146" y="4416491"/>
            <a:ext cx="4618654" cy="1735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prstClr val="black"/>
              </a:solidFill>
            </a:endParaRPr>
          </a:p>
        </p:txBody>
      </p:sp>
      <p:sp>
        <p:nvSpPr>
          <p:cNvPr id="8" name="Text Placeholder 15"/>
          <p:cNvSpPr txBox="1">
            <a:spLocks/>
          </p:cNvSpPr>
          <p:nvPr/>
        </p:nvSpPr>
        <p:spPr>
          <a:xfrm>
            <a:off x="404948" y="1248773"/>
            <a:ext cx="5257800" cy="562229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400" b="1" cap="all" dirty="0">
                <a:solidFill>
                  <a:prstClr val="black">
                    <a:lumMod val="65000"/>
                    <a:lumOff val="35000"/>
                  </a:prstClr>
                </a:solidFill>
              </a:rPr>
              <a:t>Employee:</a:t>
            </a:r>
          </a:p>
          <a:p>
            <a:pPr marL="228600" indent="-228600">
              <a:buFont typeface="Arial" panose="020B0604020202020204" pitchFamily="34" charset="0"/>
              <a:buChar char="•"/>
            </a:pPr>
            <a:r>
              <a:rPr lang="en-US" sz="2000" dirty="0">
                <a:solidFill>
                  <a:prstClr val="black">
                    <a:lumMod val="65000"/>
                    <a:lumOff val="35000"/>
                  </a:prstClr>
                </a:solidFill>
              </a:rPr>
              <a:t>Ask clarifying questions throughout the appraisal period</a:t>
            </a:r>
          </a:p>
          <a:p>
            <a:pPr marL="228600" indent="-228600">
              <a:buFont typeface="Arial" panose="020B0604020202020204" pitchFamily="34" charset="0"/>
              <a:buChar char="•"/>
            </a:pPr>
            <a:r>
              <a:rPr lang="en-US" sz="2000" dirty="0">
                <a:solidFill>
                  <a:prstClr val="black">
                    <a:lumMod val="65000"/>
                    <a:lumOff val="35000"/>
                  </a:prstClr>
                </a:solidFill>
              </a:rPr>
              <a:t>Keep supervisor informed</a:t>
            </a:r>
          </a:p>
          <a:p>
            <a:pPr marL="228600" indent="-228600">
              <a:buFont typeface="Arial" panose="020B0604020202020204" pitchFamily="34" charset="0"/>
              <a:buChar char="•"/>
            </a:pPr>
            <a:r>
              <a:rPr lang="en-US" sz="2000" dirty="0">
                <a:solidFill>
                  <a:prstClr val="black">
                    <a:lumMod val="65000"/>
                    <a:lumOff val="35000"/>
                  </a:prstClr>
                </a:solidFill>
              </a:rPr>
              <a:t>Document and communicate achievements and success </a:t>
            </a:r>
          </a:p>
          <a:p>
            <a:pPr marL="228600" indent="-228600">
              <a:buFont typeface="Arial" panose="020B0604020202020204" pitchFamily="34" charset="0"/>
              <a:buChar char="•"/>
            </a:pPr>
            <a:r>
              <a:rPr lang="en-US" sz="2000" dirty="0">
                <a:solidFill>
                  <a:prstClr val="black">
                    <a:lumMod val="65000"/>
                    <a:lumOff val="35000"/>
                  </a:prstClr>
                </a:solidFill>
              </a:rPr>
              <a:t>Identify needed changes to performance elements/standards</a:t>
            </a:r>
          </a:p>
          <a:p>
            <a:pPr marL="228600" indent="-228600">
              <a:buFont typeface="Arial" panose="020B0604020202020204" pitchFamily="34" charset="0"/>
              <a:buChar char="•"/>
            </a:pPr>
            <a:r>
              <a:rPr lang="en-US" sz="2000" dirty="0">
                <a:solidFill>
                  <a:prstClr val="black">
                    <a:lumMod val="65000"/>
                    <a:lumOff val="35000"/>
                  </a:prstClr>
                </a:solidFill>
              </a:rPr>
              <a:t>Work with supervisor to find solutions to barriers</a:t>
            </a:r>
          </a:p>
          <a:p>
            <a:pPr marL="228600" indent="-228600">
              <a:buFont typeface="Arial" panose="020B0604020202020204" pitchFamily="34" charset="0"/>
              <a:buChar char="•"/>
            </a:pPr>
            <a:r>
              <a:rPr lang="en-US" sz="2000" dirty="0">
                <a:solidFill>
                  <a:prstClr val="black">
                    <a:lumMod val="65000"/>
                    <a:lumOff val="35000"/>
                  </a:prstClr>
                </a:solidFill>
              </a:rPr>
              <a:t>Engaging in professional development</a:t>
            </a:r>
          </a:p>
          <a:p>
            <a:pPr marL="228600" indent="-228600">
              <a:buFont typeface="Arial" panose="020B0604020202020204" pitchFamily="34" charset="0"/>
              <a:buChar char="•"/>
            </a:pPr>
            <a:r>
              <a:rPr lang="en-US" sz="2000" dirty="0">
                <a:solidFill>
                  <a:prstClr val="black">
                    <a:lumMod val="65000"/>
                    <a:lumOff val="35000"/>
                  </a:prstClr>
                </a:solidFill>
              </a:rPr>
              <a:t>Submit a self-assessment</a:t>
            </a:r>
          </a:p>
          <a:p>
            <a:pPr marL="228600" indent="-228600">
              <a:buFont typeface="Arial" panose="020B0604020202020204" pitchFamily="34" charset="0"/>
              <a:buChar char="•"/>
            </a:pPr>
            <a:r>
              <a:rPr lang="en-US" sz="2000" dirty="0">
                <a:solidFill>
                  <a:prstClr val="black">
                    <a:lumMod val="65000"/>
                    <a:lumOff val="35000"/>
                  </a:prstClr>
                </a:solidFill>
              </a:rPr>
              <a:t>Assure your rating of record is accurate</a:t>
            </a:r>
          </a:p>
          <a:p>
            <a:pPr marL="228600" indent="-228600">
              <a:buFont typeface="Arial" panose="020B0604020202020204" pitchFamily="34" charset="0"/>
              <a:buChar char="•"/>
            </a:pPr>
            <a:r>
              <a:rPr lang="en-US" sz="2000" dirty="0">
                <a:solidFill>
                  <a:prstClr val="black">
                    <a:lumMod val="65000"/>
                    <a:lumOff val="35000"/>
                  </a:prstClr>
                </a:solidFill>
              </a:rPr>
              <a:t>Alerting Local if procedures are not followed appropriately </a:t>
            </a:r>
          </a:p>
          <a:p>
            <a:pPr marL="228600" indent="-228600">
              <a:buFont typeface="Arial" panose="020B0604020202020204" pitchFamily="34" charset="0"/>
              <a:buChar char="•"/>
            </a:pPr>
            <a:endParaRPr lang="en-US" dirty="0">
              <a:solidFill>
                <a:prstClr val="black">
                  <a:lumMod val="65000"/>
                  <a:lumOff val="35000"/>
                </a:prstClr>
              </a:solidFill>
            </a:endParaRPr>
          </a:p>
          <a:p>
            <a:pPr marL="685800" lvl="1" indent="-228600">
              <a:buFont typeface="Arial" panose="020B0604020202020204" pitchFamily="34" charset="0"/>
              <a:buChar char="•"/>
            </a:pPr>
            <a:endParaRPr lang="en-US" sz="1800" dirty="0">
              <a:solidFill>
                <a:prstClr val="black">
                  <a:lumMod val="65000"/>
                  <a:lumOff val="35000"/>
                </a:prstClr>
              </a:solidFill>
            </a:endParaRPr>
          </a:p>
          <a:p>
            <a:pPr marL="685800" lvl="1" indent="-228600">
              <a:buFont typeface="Arial" panose="020B0604020202020204" pitchFamily="34" charset="0"/>
              <a:buChar char="•"/>
            </a:pPr>
            <a:endParaRPr lang="en-US" sz="2000" dirty="0">
              <a:solidFill>
                <a:prstClr val="black">
                  <a:lumMod val="65000"/>
                  <a:lumOff val="35000"/>
                </a:prstClr>
              </a:solidFill>
            </a:endParaRPr>
          </a:p>
          <a:p>
            <a:pPr marL="1143000" lvl="2" indent="-228600">
              <a:buFont typeface="Arial" panose="020B0604020202020204" pitchFamily="34" charset="0"/>
              <a:buChar char="•"/>
            </a:pPr>
            <a:endParaRPr lang="en-US" sz="1800" dirty="0">
              <a:solidFill>
                <a:prstClr val="black">
                  <a:lumMod val="65000"/>
                  <a:lumOff val="35000"/>
                </a:prstClr>
              </a:solidFill>
            </a:endParaRPr>
          </a:p>
          <a:p>
            <a:pPr lvl="2"/>
            <a:endParaRPr lang="en-US" sz="1800" dirty="0">
              <a:solidFill>
                <a:prstClr val="black">
                  <a:lumMod val="65000"/>
                  <a:lumOff val="35000"/>
                </a:prstClr>
              </a:solidFill>
            </a:endParaRPr>
          </a:p>
          <a:p>
            <a:pPr marL="285750" indent="-285750">
              <a:buFont typeface="Arial" panose="020B0604020202020204" pitchFamily="34" charset="0"/>
              <a:buChar char="•"/>
            </a:pPr>
            <a:endParaRPr lang="en-US" sz="2000" dirty="0">
              <a:solidFill>
                <a:prstClr val="black"/>
              </a:solidFill>
            </a:endParaRPr>
          </a:p>
        </p:txBody>
      </p:sp>
    </p:spTree>
    <p:extLst>
      <p:ext uri="{BB962C8B-B14F-4D97-AF65-F5344CB8AC3E}">
        <p14:creationId xmlns:p14="http://schemas.microsoft.com/office/powerpoint/2010/main" val="10313820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331304"/>
            <a:ext cx="9917624" cy="1149419"/>
          </a:xfrm>
        </p:spPr>
        <p:txBody>
          <a:bodyPr>
            <a:normAutofit/>
          </a:bodyPr>
          <a:lstStyle/>
          <a:p>
            <a:r>
              <a:rPr lang="en-US" sz="3800" b="1" dirty="0">
                <a:solidFill>
                  <a:srgbClr val="003399"/>
                </a:solidFill>
                <a:latin typeface="Arial" panose="020B0604020202020204" pitchFamily="34" charset="0"/>
                <a:cs typeface="Arial" panose="020B0604020202020204" pitchFamily="34" charset="0"/>
              </a:rPr>
              <a:t>Supervisor accountability</a:t>
            </a:r>
            <a:endParaRPr lang="en-US" sz="3800" dirty="0">
              <a:solidFill>
                <a:srgbClr val="003399"/>
              </a:solidFill>
              <a:latin typeface="Arial" panose="020B0604020202020204" pitchFamily="34" charset="0"/>
              <a:cs typeface="Arial" panose="020B0604020202020204" pitchFamily="34" charset="0"/>
            </a:endParaRPr>
          </a:p>
        </p:txBody>
      </p:sp>
      <p:sp>
        <p:nvSpPr>
          <p:cNvPr id="9" name="Content Placeholder 8"/>
          <p:cNvSpPr>
            <a:spLocks noGrp="1"/>
          </p:cNvSpPr>
          <p:nvPr>
            <p:ph sz="half" idx="1"/>
          </p:nvPr>
        </p:nvSpPr>
        <p:spPr>
          <a:xfrm>
            <a:off x="858946" y="1539715"/>
            <a:ext cx="9482087" cy="5318285"/>
          </a:xfrm>
        </p:spPr>
        <p:txBody>
          <a:bodyPr>
            <a:normAutofit/>
          </a:bodyPr>
          <a:lstStyle/>
          <a:p>
            <a:pPr marL="0" indent="0">
              <a:buNone/>
            </a:pPr>
            <a:r>
              <a:rPr lang="en-US" sz="3000" dirty="0">
                <a:solidFill>
                  <a:schemeClr val="tx1">
                    <a:lumMod val="75000"/>
                    <a:lumOff val="25000"/>
                  </a:schemeClr>
                </a:solidFill>
              </a:rPr>
              <a:t>Supervisors are held accountable to following the system because their own ratings depend upon it!</a:t>
            </a:r>
          </a:p>
        </p:txBody>
      </p:sp>
      <p:sp>
        <p:nvSpPr>
          <p:cNvPr id="2" name="Slide Number Placeholder 1"/>
          <p:cNvSpPr>
            <a:spLocks noGrp="1"/>
          </p:cNvSpPr>
          <p:nvPr>
            <p:ph type="sldNum" sz="quarter" idx="12"/>
          </p:nvPr>
        </p:nvSpPr>
        <p:spPr/>
        <p:txBody>
          <a:bodyPr/>
          <a:lstStyle/>
          <a:p>
            <a:fld id="{56E57F36-6D23-4C39-A2C3-D58391D75D53}" type="slidenum">
              <a:rPr lang="en-US" smtClean="0">
                <a:solidFill>
                  <a:prstClr val="black">
                    <a:tint val="75000"/>
                  </a:prstClr>
                </a:solidFill>
              </a:rPr>
              <a:pPr/>
              <a:t>81</a:t>
            </a:fld>
            <a:endParaRPr lang="en-US" dirty="0">
              <a:solidFill>
                <a:prstClr val="black">
                  <a:tint val="75000"/>
                </a:prstClr>
              </a:solidFill>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16689" r="12590"/>
          <a:stretch/>
        </p:blipFill>
        <p:spPr>
          <a:xfrm>
            <a:off x="2950192" y="2762464"/>
            <a:ext cx="6291617" cy="3997727"/>
          </a:xfrm>
          <a:prstGeom prst="rect">
            <a:avLst/>
          </a:prstGeom>
        </p:spPr>
      </p:pic>
    </p:spTree>
    <p:extLst>
      <p:ext uri="{BB962C8B-B14F-4D97-AF65-F5344CB8AC3E}">
        <p14:creationId xmlns:p14="http://schemas.microsoft.com/office/powerpoint/2010/main" val="24032253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27410"/>
            <a:ext cx="12192000" cy="1331495"/>
          </a:xfrm>
          <a:prstGeom prst="rect">
            <a:avLst/>
          </a:prstGeom>
          <a:solidFill>
            <a:srgbClr val="0645A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8035" t="5253" r="1245" b="2022"/>
          <a:stretch/>
        </p:blipFill>
        <p:spPr>
          <a:xfrm>
            <a:off x="446535" y="1669210"/>
            <a:ext cx="5750546" cy="3872816"/>
          </a:xfrm>
          <a:prstGeom prst="rect">
            <a:avLst/>
          </a:prstGeom>
        </p:spPr>
      </p:pic>
      <p:sp>
        <p:nvSpPr>
          <p:cNvPr id="2" name="Title 1"/>
          <p:cNvSpPr>
            <a:spLocks noGrp="1"/>
          </p:cNvSpPr>
          <p:nvPr>
            <p:ph type="title"/>
          </p:nvPr>
        </p:nvSpPr>
        <p:spPr>
          <a:xfrm>
            <a:off x="1865399" y="284205"/>
            <a:ext cx="7414526" cy="691978"/>
          </a:xfrm>
        </p:spPr>
        <p:txBody>
          <a:bodyPr>
            <a:noAutofit/>
          </a:bodyPr>
          <a:lstStyle/>
          <a:p>
            <a:pPr algn="ctr"/>
            <a:r>
              <a:rPr lang="en-US" sz="4400" b="1" dirty="0">
                <a:solidFill>
                  <a:srgbClr val="003399"/>
                </a:solidFill>
                <a:latin typeface="Arial" panose="020B0604020202020204" pitchFamily="34" charset="0"/>
                <a:cs typeface="Arial" panose="020B0604020202020204" pitchFamily="34" charset="0"/>
              </a:rPr>
              <a:t>MyPerformance</a:t>
            </a:r>
          </a:p>
        </p:txBody>
      </p:sp>
      <p:sp>
        <p:nvSpPr>
          <p:cNvPr id="16" name="Text Placeholder 15"/>
          <p:cNvSpPr>
            <a:spLocks noGrp="1"/>
          </p:cNvSpPr>
          <p:nvPr>
            <p:ph type="body" sz="half" idx="2"/>
          </p:nvPr>
        </p:nvSpPr>
        <p:spPr>
          <a:xfrm>
            <a:off x="5383882" y="1957137"/>
            <a:ext cx="6260432" cy="4571999"/>
          </a:xfrm>
        </p:spPr>
        <p:txBody>
          <a:bodyPr>
            <a:normAutofit/>
          </a:bodyPr>
          <a:lstStyle/>
          <a:p>
            <a:pPr lvl="1">
              <a:spcAft>
                <a:spcPts val="800"/>
              </a:spcAft>
            </a:pPr>
            <a:r>
              <a:rPr lang="en-US" sz="3400" dirty="0">
                <a:solidFill>
                  <a:schemeClr val="tx1">
                    <a:lumMod val="65000"/>
                    <a:lumOff val="35000"/>
                  </a:schemeClr>
                </a:solidFill>
              </a:rPr>
              <a:t>How to access/view and approve your rating of record</a:t>
            </a:r>
            <a:endParaRPr lang="en-US" sz="2000" dirty="0">
              <a:solidFill>
                <a:schemeClr val="tx1">
                  <a:lumMod val="65000"/>
                  <a:lumOff val="35000"/>
                </a:schemeClr>
              </a:solidFill>
            </a:endParaRPr>
          </a:p>
          <a:p>
            <a:pPr marL="685800" lvl="1" indent="-228600">
              <a:buFont typeface="Arial" panose="020B0604020202020204" pitchFamily="34" charset="0"/>
              <a:buChar char="•"/>
            </a:pPr>
            <a:endParaRPr lang="en-US" sz="1800" dirty="0">
              <a:solidFill>
                <a:schemeClr val="tx1">
                  <a:lumMod val="65000"/>
                  <a:lumOff val="35000"/>
                </a:schemeClr>
              </a:solidFill>
            </a:endParaRPr>
          </a:p>
          <a:p>
            <a:pPr marL="685800" lvl="1" indent="-228600">
              <a:buFont typeface="Arial" panose="020B0604020202020204" pitchFamily="34" charset="0"/>
              <a:buChar char="•"/>
            </a:pPr>
            <a:endParaRPr lang="en-US" sz="2000" dirty="0">
              <a:solidFill>
                <a:schemeClr val="tx1">
                  <a:lumMod val="65000"/>
                  <a:lumOff val="35000"/>
                </a:schemeClr>
              </a:solidFill>
            </a:endParaRPr>
          </a:p>
          <a:p>
            <a:pPr marL="1143000" lvl="2" indent="-228600">
              <a:buFont typeface="Arial" panose="020B0604020202020204" pitchFamily="34" charset="0"/>
              <a:buChar char="•"/>
            </a:pPr>
            <a:endParaRPr lang="en-US" sz="1800" dirty="0">
              <a:solidFill>
                <a:schemeClr val="tx1">
                  <a:lumMod val="65000"/>
                  <a:lumOff val="35000"/>
                </a:schemeClr>
              </a:solidFill>
            </a:endParaRPr>
          </a:p>
          <a:p>
            <a:pPr lvl="2"/>
            <a:endParaRPr lang="en-US" sz="1800" dirty="0">
              <a:solidFill>
                <a:schemeClr val="tx1">
                  <a:lumMod val="65000"/>
                  <a:lumOff val="35000"/>
                </a:schemeClr>
              </a:solidFill>
            </a:endParaRPr>
          </a:p>
          <a:p>
            <a:pPr marL="285750" indent="-285750">
              <a:buFont typeface="Arial" panose="020B0604020202020204" pitchFamily="34" charset="0"/>
              <a:buChar char="•"/>
            </a:pPr>
            <a:endParaRPr lang="en-US" sz="2000" dirty="0"/>
          </a:p>
        </p:txBody>
      </p:sp>
      <p:sp>
        <p:nvSpPr>
          <p:cNvPr id="6" name="Content Placeholder 2"/>
          <p:cNvSpPr txBox="1">
            <a:spLocks/>
          </p:cNvSpPr>
          <p:nvPr/>
        </p:nvSpPr>
        <p:spPr>
          <a:xfrm>
            <a:off x="6735146" y="4416491"/>
            <a:ext cx="4618654" cy="1735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prstClr val="black"/>
              </a:solidFill>
            </a:endParaRPr>
          </a:p>
        </p:txBody>
      </p:sp>
      <p:sp>
        <p:nvSpPr>
          <p:cNvPr id="3" name="Slide Number Placeholder 2"/>
          <p:cNvSpPr>
            <a:spLocks noGrp="1"/>
          </p:cNvSpPr>
          <p:nvPr>
            <p:ph type="sldNum" sz="quarter" idx="12"/>
          </p:nvPr>
        </p:nvSpPr>
        <p:spPr/>
        <p:txBody>
          <a:bodyPr/>
          <a:lstStyle/>
          <a:p>
            <a:fld id="{56E57F36-6D23-4C39-A2C3-D58391D75D53}" type="slidenum">
              <a:rPr lang="en-US" smtClean="0">
                <a:solidFill>
                  <a:prstClr val="black">
                    <a:tint val="75000"/>
                  </a:prstClr>
                </a:solidFill>
              </a:rPr>
              <a:pPr/>
              <a:t>82</a:t>
            </a:fld>
            <a:endParaRPr lang="en-US">
              <a:solidFill>
                <a:prstClr val="black">
                  <a:tint val="75000"/>
                </a:prstClr>
              </a:solidFill>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0000">
            <a:off x="1517943" y="1884358"/>
            <a:ext cx="2130200" cy="1911083"/>
          </a:xfrm>
          <a:prstGeom prst="rect">
            <a:avLst/>
          </a:prstGeom>
        </p:spPr>
      </p:pic>
    </p:spTree>
    <p:extLst>
      <p:ext uri="{BB962C8B-B14F-4D97-AF65-F5344CB8AC3E}">
        <p14:creationId xmlns:p14="http://schemas.microsoft.com/office/powerpoint/2010/main" val="6930471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5399" y="284205"/>
            <a:ext cx="7414526" cy="691978"/>
          </a:xfrm>
        </p:spPr>
        <p:txBody>
          <a:bodyPr>
            <a:noAutofit/>
          </a:bodyPr>
          <a:lstStyle/>
          <a:p>
            <a:pPr algn="ctr"/>
            <a:r>
              <a:rPr lang="en-US" sz="4400" b="1" dirty="0">
                <a:solidFill>
                  <a:srgbClr val="003399"/>
                </a:solidFill>
                <a:latin typeface="Arial" panose="020B0604020202020204" pitchFamily="34" charset="0"/>
                <a:cs typeface="Arial" panose="020B0604020202020204" pitchFamily="34" charset="0"/>
              </a:rPr>
              <a:t>MyPerformance</a:t>
            </a:r>
          </a:p>
        </p:txBody>
      </p:sp>
      <p:sp>
        <p:nvSpPr>
          <p:cNvPr id="6" name="Content Placeholder 2"/>
          <p:cNvSpPr txBox="1">
            <a:spLocks/>
          </p:cNvSpPr>
          <p:nvPr/>
        </p:nvSpPr>
        <p:spPr>
          <a:xfrm>
            <a:off x="6735146" y="4416491"/>
            <a:ext cx="4618654" cy="1735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E57F36-6D23-4C39-A2C3-D58391D75D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5" name="Rectangle 14"/>
          <p:cNvSpPr/>
          <p:nvPr/>
        </p:nvSpPr>
        <p:spPr>
          <a:xfrm>
            <a:off x="152400" y="124991"/>
            <a:ext cx="12039600" cy="1072986"/>
          </a:xfrm>
          <a:prstGeom prst="rect">
            <a:avLst/>
          </a:prstGeom>
          <a:solidFill>
            <a:srgbClr val="0645A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8142"/>
          <a:stretch/>
        </p:blipFill>
        <p:spPr>
          <a:xfrm>
            <a:off x="134161" y="1356218"/>
            <a:ext cx="11923679" cy="5501782"/>
          </a:xfrm>
          <a:prstGeom prst="rect">
            <a:avLst/>
          </a:prstGeom>
        </p:spPr>
      </p:pic>
      <p:grpSp>
        <p:nvGrpSpPr>
          <p:cNvPr id="21" name="Group 20"/>
          <p:cNvGrpSpPr/>
          <p:nvPr/>
        </p:nvGrpSpPr>
        <p:grpSpPr>
          <a:xfrm>
            <a:off x="9695291" y="3619500"/>
            <a:ext cx="2090309" cy="1147333"/>
            <a:chOff x="6240048" y="3601875"/>
            <a:chExt cx="2166865" cy="1447203"/>
          </a:xfrm>
        </p:grpSpPr>
        <p:sp>
          <p:nvSpPr>
            <p:cNvPr id="18" name="TextBox 17"/>
            <p:cNvSpPr txBox="1"/>
            <p:nvPr/>
          </p:nvSpPr>
          <p:spPr>
            <a:xfrm>
              <a:off x="6400800" y="3915239"/>
              <a:ext cx="1939852" cy="892901"/>
            </a:xfrm>
            <a:prstGeom prst="rect">
              <a:avLst/>
            </a:prstGeom>
            <a:solidFill>
              <a:schemeClr val="bg1"/>
            </a:solidFill>
          </p:spPr>
          <p:txBody>
            <a:bodyPr wrap="square" rtlCol="0">
              <a:spAutoFit/>
            </a:bodyPr>
            <a:lstStyle/>
            <a:p>
              <a:pPr algn="ctr"/>
              <a:r>
                <a:rPr lang="en-US" sz="2000" dirty="0"/>
                <a:t>Choose </a:t>
              </a:r>
            </a:p>
            <a:p>
              <a:pPr algn="ctr"/>
              <a:r>
                <a:rPr lang="en-US" sz="2000" dirty="0"/>
                <a:t>“Update”</a:t>
              </a:r>
            </a:p>
          </p:txBody>
        </p:sp>
        <p:sp>
          <p:nvSpPr>
            <p:cNvPr id="17" name="Frame 16"/>
            <p:cNvSpPr/>
            <p:nvPr/>
          </p:nvSpPr>
          <p:spPr>
            <a:xfrm>
              <a:off x="6240048" y="3601875"/>
              <a:ext cx="2166865" cy="1447203"/>
            </a:xfrm>
            <a:prstGeom prst="frame">
              <a:avLst/>
            </a:prstGeom>
            <a:solidFill>
              <a:srgbClr val="FFFF66"/>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0" name="Left Arrow 19"/>
          <p:cNvSpPr/>
          <p:nvPr/>
        </p:nvSpPr>
        <p:spPr>
          <a:xfrm rot="17920670">
            <a:off x="9885403" y="4930495"/>
            <a:ext cx="1175761" cy="488313"/>
          </a:xfrm>
          <a:prstGeom prst="leftArrow">
            <a:avLst/>
          </a:prstGeom>
          <a:solidFill>
            <a:srgbClr val="F4EF11"/>
          </a:solidFill>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79603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410"/>
            <a:ext cx="12192000" cy="1331495"/>
          </a:xfrm>
          <a:prstGeom prst="rect">
            <a:avLst/>
          </a:prstGeom>
          <a:solidFill>
            <a:srgbClr val="0645A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865399" y="284205"/>
            <a:ext cx="7414526" cy="691978"/>
          </a:xfrm>
        </p:spPr>
        <p:txBody>
          <a:bodyPr>
            <a:noAutofit/>
          </a:bodyPr>
          <a:lstStyle/>
          <a:p>
            <a:pPr algn="ctr"/>
            <a:r>
              <a:rPr lang="en-US" sz="4400" b="1" dirty="0">
                <a:solidFill>
                  <a:srgbClr val="003399"/>
                </a:solidFill>
                <a:latin typeface="Arial" panose="020B0604020202020204" pitchFamily="34" charset="0"/>
                <a:cs typeface="Arial" panose="020B0604020202020204" pitchFamily="34" charset="0"/>
              </a:rPr>
              <a:t>MyPerformance</a:t>
            </a:r>
          </a:p>
        </p:txBody>
      </p:sp>
      <p:sp>
        <p:nvSpPr>
          <p:cNvPr id="6" name="Content Placeholder 2"/>
          <p:cNvSpPr txBox="1">
            <a:spLocks/>
          </p:cNvSpPr>
          <p:nvPr/>
        </p:nvSpPr>
        <p:spPr>
          <a:xfrm>
            <a:off x="6735146" y="4416491"/>
            <a:ext cx="4618654" cy="1735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E57F36-6D23-4C39-A2C3-D58391D75D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591" y="1592864"/>
            <a:ext cx="11288817" cy="5252436"/>
          </a:xfrm>
          <a:prstGeom prst="rect">
            <a:avLst/>
          </a:prstGeom>
        </p:spPr>
      </p:pic>
      <p:sp>
        <p:nvSpPr>
          <p:cNvPr id="16" name="Left Arrow 15"/>
          <p:cNvSpPr/>
          <p:nvPr/>
        </p:nvSpPr>
        <p:spPr>
          <a:xfrm rot="5400000">
            <a:off x="5090138" y="3045442"/>
            <a:ext cx="999744" cy="580178"/>
          </a:xfrm>
          <a:prstGeom prst="leftArrow">
            <a:avLst/>
          </a:prstGeom>
          <a:solidFill>
            <a:srgbClr val="F4EF11"/>
          </a:solidFill>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7" name="Left Arrow 16"/>
          <p:cNvSpPr/>
          <p:nvPr/>
        </p:nvSpPr>
        <p:spPr>
          <a:xfrm rot="2098898">
            <a:off x="8474749" y="5670605"/>
            <a:ext cx="885448" cy="488313"/>
          </a:xfrm>
          <a:prstGeom prst="leftArrow">
            <a:avLst/>
          </a:prstGeom>
          <a:solidFill>
            <a:srgbClr val="F4EF11"/>
          </a:solidFill>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Left Arrow 17"/>
          <p:cNvSpPr/>
          <p:nvPr/>
        </p:nvSpPr>
        <p:spPr>
          <a:xfrm rot="16033814">
            <a:off x="10586549" y="5140101"/>
            <a:ext cx="885448" cy="488313"/>
          </a:xfrm>
          <a:prstGeom prst="leftArrow">
            <a:avLst/>
          </a:prstGeom>
          <a:solidFill>
            <a:srgbClr val="F4EF11"/>
          </a:solidFill>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88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6E57F36-6D23-4C39-A2C3-D58391D75D53}" type="slidenum">
              <a:rPr lang="en-US" smtClean="0">
                <a:solidFill>
                  <a:prstClr val="black">
                    <a:tint val="75000"/>
                  </a:prstClr>
                </a:solidFill>
              </a:rPr>
              <a:pPr/>
              <a:t>85</a:t>
            </a:fld>
            <a:endParaRPr lang="en-US">
              <a:solidFill>
                <a:prstClr val="black">
                  <a:tint val="75000"/>
                </a:prstClr>
              </a:solidFill>
            </a:endParaRPr>
          </a:p>
        </p:txBody>
      </p:sp>
      <p:sp>
        <p:nvSpPr>
          <p:cNvPr id="6" name="Text Placeholder 5"/>
          <p:cNvSpPr>
            <a:spLocks noGrp="1"/>
          </p:cNvSpPr>
          <p:nvPr>
            <p:ph type="body" sz="quarter" idx="14"/>
          </p:nvPr>
        </p:nvSpPr>
        <p:spPr>
          <a:xfrm>
            <a:off x="1169066" y="2007863"/>
            <a:ext cx="5384708" cy="4713612"/>
          </a:xfrm>
        </p:spPr>
        <p:txBody>
          <a:bodyPr>
            <a:normAutofit/>
          </a:bodyPr>
          <a:lstStyle/>
          <a:p>
            <a:pPr>
              <a:spcAft>
                <a:spcPts val="600"/>
              </a:spcAft>
            </a:pPr>
            <a:r>
              <a:rPr lang="en-US" sz="3200" dirty="0">
                <a:solidFill>
                  <a:schemeClr val="tx1">
                    <a:lumMod val="75000"/>
                    <a:lumOff val="25000"/>
                  </a:schemeClr>
                </a:solidFill>
              </a:rPr>
              <a:t>Providing tips for writing a self-assessment</a:t>
            </a:r>
          </a:p>
          <a:p>
            <a:pPr>
              <a:spcAft>
                <a:spcPts val="600"/>
              </a:spcAft>
            </a:pPr>
            <a:r>
              <a:rPr lang="en-US" sz="3200" dirty="0">
                <a:solidFill>
                  <a:schemeClr val="tx1">
                    <a:lumMod val="75000"/>
                    <a:lumOff val="25000"/>
                  </a:schemeClr>
                </a:solidFill>
              </a:rPr>
              <a:t>Providing suggestions for how to prepare for their Performance Review</a:t>
            </a:r>
          </a:p>
          <a:p>
            <a:pPr>
              <a:spcAft>
                <a:spcPts val="600"/>
              </a:spcAft>
            </a:pPr>
            <a:r>
              <a:rPr lang="en-US" sz="3200" dirty="0">
                <a:solidFill>
                  <a:schemeClr val="tx1">
                    <a:lumMod val="75000"/>
                    <a:lumOff val="25000"/>
                  </a:schemeClr>
                </a:solidFill>
              </a:rPr>
              <a:t>Providing assistance to members who feel they have been rated unfairly</a:t>
            </a:r>
          </a:p>
        </p:txBody>
      </p:sp>
      <p:sp>
        <p:nvSpPr>
          <p:cNvPr id="7" name="Title 1"/>
          <p:cNvSpPr txBox="1">
            <a:spLocks/>
          </p:cNvSpPr>
          <p:nvPr/>
        </p:nvSpPr>
        <p:spPr>
          <a:xfrm>
            <a:off x="0" y="218890"/>
            <a:ext cx="11639006" cy="69197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b="1" dirty="0">
                <a:solidFill>
                  <a:schemeClr val="tx1">
                    <a:lumMod val="75000"/>
                    <a:lumOff val="25000"/>
                  </a:schemeClr>
                </a:solidFill>
                <a:latin typeface="Arial" panose="020B0604020202020204" pitchFamily="34" charset="0"/>
                <a:cs typeface="Arial" panose="020B0604020202020204" pitchFamily="34" charset="0"/>
              </a:rPr>
              <a:t>Issues for your Local to Consider</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773" y="1588168"/>
            <a:ext cx="5541975" cy="4523874"/>
          </a:xfrm>
          <a:prstGeom prst="rect">
            <a:avLst/>
          </a:prstGeom>
        </p:spPr>
      </p:pic>
    </p:spTree>
    <p:extLst>
      <p:ext uri="{BB962C8B-B14F-4D97-AF65-F5344CB8AC3E}">
        <p14:creationId xmlns:p14="http://schemas.microsoft.com/office/powerpoint/2010/main" val="29612206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9044" y="3210962"/>
            <a:ext cx="10364755" cy="1325563"/>
          </a:xfrm>
          <a:effectLst>
            <a:outerShdw blurRad="50800" dist="38100" dir="2700000" algn="tl" rotWithShape="0">
              <a:prstClr val="black">
                <a:alpha val="40000"/>
              </a:prstClr>
            </a:outerShdw>
          </a:effectLst>
        </p:spPr>
        <p:txBody>
          <a:bodyPr>
            <a:normAutofit fontScale="90000"/>
          </a:bodyPr>
          <a:lstStyle/>
          <a:p>
            <a:pPr algn="ctr"/>
            <a:r>
              <a:rPr lang="en-US" sz="8000" cap="all" dirty="0">
                <a:solidFill>
                  <a:schemeClr val="bg1"/>
                </a:solidFill>
                <a:latin typeface="Arial Black" panose="020B0A04020102020204" pitchFamily="34" charset="0"/>
              </a:rPr>
              <a:t>Labor and Bargaining</a:t>
            </a:r>
            <a:br>
              <a:rPr lang="en-US" sz="8000" cap="all" dirty="0">
                <a:solidFill>
                  <a:schemeClr val="bg1"/>
                </a:solidFill>
                <a:latin typeface="Arial Black" panose="020B0A04020102020204" pitchFamily="34" charset="0"/>
              </a:rPr>
            </a:br>
            <a:r>
              <a:rPr lang="en-US" sz="5600" dirty="0">
                <a:solidFill>
                  <a:schemeClr val="bg1"/>
                </a:solidFill>
                <a:latin typeface="Arial Black" panose="020B0A04020102020204" pitchFamily="34" charset="0"/>
              </a:rPr>
              <a:t>Rating Performance</a:t>
            </a:r>
          </a:p>
        </p:txBody>
      </p:sp>
      <p:sp>
        <p:nvSpPr>
          <p:cNvPr id="3" name="Slide Number Placeholder 2"/>
          <p:cNvSpPr>
            <a:spLocks noGrp="1"/>
          </p:cNvSpPr>
          <p:nvPr>
            <p:ph type="sldNum" sz="quarter" idx="12"/>
          </p:nvPr>
        </p:nvSpPr>
        <p:spPr/>
        <p:txBody>
          <a:bodyPr/>
          <a:lstStyle/>
          <a:p>
            <a:fld id="{56E57F36-6D23-4C39-A2C3-D58391D75D53}" type="slidenum">
              <a:rPr lang="en-US" smtClean="0">
                <a:solidFill>
                  <a:prstClr val="black">
                    <a:tint val="75000"/>
                  </a:prstClr>
                </a:solidFill>
              </a:rPr>
              <a:pPr/>
              <a:t>86</a:t>
            </a:fld>
            <a:endParaRPr lang="en-US">
              <a:solidFill>
                <a:prstClr val="black">
                  <a:tint val="75000"/>
                </a:prstClr>
              </a:solidFill>
            </a:endParaRPr>
          </a:p>
        </p:txBody>
      </p:sp>
    </p:spTree>
    <p:extLst>
      <p:ext uri="{BB962C8B-B14F-4D97-AF65-F5344CB8AC3E}">
        <p14:creationId xmlns:p14="http://schemas.microsoft.com/office/powerpoint/2010/main" val="30572285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6E57F36-6D23-4C39-A2C3-D58391D75D53}" type="slidenum">
              <a:rPr lang="en-US" smtClean="0">
                <a:solidFill>
                  <a:prstClr val="black">
                    <a:tint val="75000"/>
                  </a:prstClr>
                </a:solidFill>
              </a:rPr>
              <a:pPr/>
              <a:t>87</a:t>
            </a:fld>
            <a:endParaRPr lang="en-US">
              <a:solidFill>
                <a:prstClr val="black">
                  <a:tint val="75000"/>
                </a:prstClr>
              </a:solidFill>
            </a:endParaRPr>
          </a:p>
        </p:txBody>
      </p:sp>
      <p:sp>
        <p:nvSpPr>
          <p:cNvPr id="16" name="Text Placeholder 15"/>
          <p:cNvSpPr>
            <a:spLocks noGrp="1"/>
          </p:cNvSpPr>
          <p:nvPr>
            <p:ph type="body" sz="quarter" idx="14"/>
          </p:nvPr>
        </p:nvSpPr>
        <p:spPr/>
        <p:txBody>
          <a:bodyPr>
            <a:normAutofit/>
          </a:bodyPr>
          <a:lstStyle/>
          <a:p>
            <a:pPr lvl="1">
              <a:spcAft>
                <a:spcPts val="800"/>
              </a:spcAft>
            </a:pPr>
            <a:endParaRPr lang="en-US" sz="2000" dirty="0">
              <a:solidFill>
                <a:schemeClr val="tx1">
                  <a:lumMod val="65000"/>
                  <a:lumOff val="35000"/>
                </a:schemeClr>
              </a:solidFill>
            </a:endParaRPr>
          </a:p>
          <a:p>
            <a:pPr marL="685800" lvl="1" indent="-228600">
              <a:buFont typeface="Arial" panose="020B0604020202020204" pitchFamily="34" charset="0"/>
              <a:buChar char="•"/>
            </a:pPr>
            <a:endParaRPr lang="en-US" sz="1800" dirty="0">
              <a:solidFill>
                <a:schemeClr val="tx1">
                  <a:lumMod val="65000"/>
                  <a:lumOff val="35000"/>
                </a:schemeClr>
              </a:solidFill>
            </a:endParaRPr>
          </a:p>
          <a:p>
            <a:pPr marL="685800" lvl="1" indent="-228600">
              <a:buFont typeface="Arial" panose="020B0604020202020204" pitchFamily="34" charset="0"/>
              <a:buChar char="•"/>
            </a:pPr>
            <a:endParaRPr lang="en-US" sz="2000" dirty="0">
              <a:solidFill>
                <a:schemeClr val="tx1">
                  <a:lumMod val="65000"/>
                  <a:lumOff val="35000"/>
                </a:schemeClr>
              </a:solidFill>
            </a:endParaRPr>
          </a:p>
          <a:p>
            <a:pPr marL="1143000" lvl="2" indent="-228600">
              <a:buFont typeface="Arial" panose="020B0604020202020204" pitchFamily="34" charset="0"/>
              <a:buChar char="•"/>
            </a:pPr>
            <a:endParaRPr lang="en-US" sz="1800" dirty="0">
              <a:solidFill>
                <a:schemeClr val="tx1">
                  <a:lumMod val="65000"/>
                  <a:lumOff val="35000"/>
                </a:schemeClr>
              </a:solidFill>
            </a:endParaRPr>
          </a:p>
          <a:p>
            <a:pPr lvl="2"/>
            <a:endParaRPr lang="en-US" sz="1800" dirty="0">
              <a:solidFill>
                <a:schemeClr val="tx1">
                  <a:lumMod val="65000"/>
                  <a:lumOff val="35000"/>
                </a:schemeClr>
              </a:solidFill>
            </a:endParaRPr>
          </a:p>
          <a:p>
            <a:pPr marL="285750" indent="-285750">
              <a:buFont typeface="Arial" panose="020B0604020202020204" pitchFamily="34" charset="0"/>
              <a:buChar char="•"/>
            </a:pPr>
            <a:endParaRPr lang="en-US" sz="2000" dirty="0"/>
          </a:p>
        </p:txBody>
      </p:sp>
      <p:sp>
        <p:nvSpPr>
          <p:cNvPr id="2" name="Title 1"/>
          <p:cNvSpPr>
            <a:spLocks noGrp="1"/>
          </p:cNvSpPr>
          <p:nvPr>
            <p:ph type="title" idx="4294967295"/>
          </p:nvPr>
        </p:nvSpPr>
        <p:spPr>
          <a:xfrm>
            <a:off x="0" y="284163"/>
            <a:ext cx="11353800" cy="692150"/>
          </a:xfrm>
        </p:spPr>
        <p:txBody>
          <a:bodyPr>
            <a:noAutofit/>
          </a:bodyPr>
          <a:lstStyle/>
          <a:p>
            <a:pPr algn="ctr"/>
            <a:r>
              <a:rPr lang="en-US" b="1" dirty="0">
                <a:solidFill>
                  <a:schemeClr val="tx1">
                    <a:lumMod val="75000"/>
                    <a:lumOff val="25000"/>
                  </a:schemeClr>
                </a:solidFill>
                <a:latin typeface="Arial" panose="020B0604020202020204" pitchFamily="34" charset="0"/>
                <a:cs typeface="Arial" panose="020B0604020202020204" pitchFamily="34" charset="0"/>
              </a:rPr>
              <a:t>Monitoring and Evaluation</a:t>
            </a:r>
          </a:p>
        </p:txBody>
      </p:sp>
      <p:sp>
        <p:nvSpPr>
          <p:cNvPr id="10" name="Content Placeholder 8"/>
          <p:cNvSpPr>
            <a:spLocks noGrp="1"/>
          </p:cNvSpPr>
          <p:nvPr>
            <p:ph sz="half" idx="4294967295"/>
          </p:nvPr>
        </p:nvSpPr>
        <p:spPr>
          <a:xfrm>
            <a:off x="5453063" y="1716504"/>
            <a:ext cx="5900737" cy="4735095"/>
          </a:xfrm>
        </p:spPr>
        <p:txBody>
          <a:bodyPr>
            <a:normAutofit/>
          </a:bodyPr>
          <a:lstStyle/>
          <a:p>
            <a:pPr>
              <a:spcAft>
                <a:spcPts val="1200"/>
              </a:spcAft>
            </a:pPr>
            <a:r>
              <a:rPr lang="en-US" dirty="0"/>
              <a:t>How are ratings reflecting and aligning with employee input and communication?</a:t>
            </a:r>
          </a:p>
          <a:p>
            <a:pPr>
              <a:spcAft>
                <a:spcPts val="1200"/>
              </a:spcAft>
            </a:pPr>
            <a:r>
              <a:rPr lang="en-US" dirty="0"/>
              <a:t>How well are ratings based on performance standards?</a:t>
            </a:r>
          </a:p>
          <a:p>
            <a:pPr>
              <a:spcAft>
                <a:spcPts val="1200"/>
              </a:spcAft>
            </a:pPr>
            <a:r>
              <a:rPr lang="en-US" dirty="0"/>
              <a:t>Are performance narratives being utilized adequately?</a:t>
            </a:r>
          </a:p>
          <a:p>
            <a:pPr marL="457200" lvl="1" indent="0">
              <a:spcAft>
                <a:spcPts val="1200"/>
              </a:spcAft>
              <a:buNone/>
            </a:pPr>
            <a:endParaRPr lang="en-US" sz="1600" dirty="0"/>
          </a:p>
        </p:txBody>
      </p:sp>
      <p:sp>
        <p:nvSpPr>
          <p:cNvPr id="6" name="Content Placeholder 2"/>
          <p:cNvSpPr txBox="1">
            <a:spLocks/>
          </p:cNvSpPr>
          <p:nvPr/>
        </p:nvSpPr>
        <p:spPr>
          <a:xfrm>
            <a:off x="6735146" y="4416491"/>
            <a:ext cx="4618654" cy="1735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prstClr val="black"/>
              </a:solidFill>
            </a:endParaRPr>
          </a:p>
        </p:txBody>
      </p:sp>
    </p:spTree>
    <p:extLst>
      <p:ext uri="{BB962C8B-B14F-4D97-AF65-F5344CB8AC3E}">
        <p14:creationId xmlns:p14="http://schemas.microsoft.com/office/powerpoint/2010/main" val="36248095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6E57F36-6D23-4C39-A2C3-D58391D75D53}" type="slidenum">
              <a:rPr lang="en-US" smtClean="0">
                <a:solidFill>
                  <a:prstClr val="black">
                    <a:tint val="75000"/>
                  </a:prstClr>
                </a:solidFill>
              </a:rPr>
              <a:pPr/>
              <a:t>88</a:t>
            </a:fld>
            <a:endParaRPr lang="en-US">
              <a:solidFill>
                <a:prstClr val="black">
                  <a:tint val="75000"/>
                </a:prstClr>
              </a:solidFill>
            </a:endParaRPr>
          </a:p>
        </p:txBody>
      </p:sp>
      <p:sp>
        <p:nvSpPr>
          <p:cNvPr id="16" name="Text Placeholder 15"/>
          <p:cNvSpPr>
            <a:spLocks noGrp="1"/>
          </p:cNvSpPr>
          <p:nvPr>
            <p:ph type="body" sz="quarter" idx="13"/>
          </p:nvPr>
        </p:nvSpPr>
        <p:spPr/>
        <p:txBody>
          <a:bodyPr>
            <a:normAutofit/>
          </a:bodyPr>
          <a:lstStyle/>
          <a:p>
            <a:pPr lvl="1">
              <a:spcAft>
                <a:spcPts val="800"/>
              </a:spcAft>
            </a:pPr>
            <a:endParaRPr lang="en-US" sz="2000" dirty="0">
              <a:solidFill>
                <a:schemeClr val="tx1">
                  <a:lumMod val="65000"/>
                  <a:lumOff val="35000"/>
                </a:schemeClr>
              </a:solidFill>
            </a:endParaRPr>
          </a:p>
          <a:p>
            <a:pPr marL="685800" lvl="1" indent="-228600">
              <a:buFont typeface="Arial" panose="020B0604020202020204" pitchFamily="34" charset="0"/>
              <a:buChar char="•"/>
            </a:pPr>
            <a:endParaRPr lang="en-US" sz="1800" dirty="0">
              <a:solidFill>
                <a:schemeClr val="tx1">
                  <a:lumMod val="65000"/>
                  <a:lumOff val="35000"/>
                </a:schemeClr>
              </a:solidFill>
            </a:endParaRPr>
          </a:p>
          <a:p>
            <a:pPr marL="685800" lvl="1" indent="-228600">
              <a:buFont typeface="Arial" panose="020B0604020202020204" pitchFamily="34" charset="0"/>
              <a:buChar char="•"/>
            </a:pPr>
            <a:endParaRPr lang="en-US" sz="2000" dirty="0">
              <a:solidFill>
                <a:schemeClr val="tx1">
                  <a:lumMod val="65000"/>
                  <a:lumOff val="35000"/>
                </a:schemeClr>
              </a:solidFill>
            </a:endParaRPr>
          </a:p>
          <a:p>
            <a:pPr marL="1143000" lvl="2" indent="-228600">
              <a:buFont typeface="Arial" panose="020B0604020202020204" pitchFamily="34" charset="0"/>
              <a:buChar char="•"/>
            </a:pPr>
            <a:endParaRPr lang="en-US" sz="1800" dirty="0">
              <a:solidFill>
                <a:schemeClr val="tx1">
                  <a:lumMod val="65000"/>
                  <a:lumOff val="35000"/>
                </a:schemeClr>
              </a:solidFill>
            </a:endParaRPr>
          </a:p>
          <a:p>
            <a:pPr lvl="2"/>
            <a:endParaRPr lang="en-US" sz="1800" dirty="0">
              <a:solidFill>
                <a:schemeClr val="tx1">
                  <a:lumMod val="65000"/>
                  <a:lumOff val="35000"/>
                </a:schemeClr>
              </a:solidFill>
            </a:endParaRPr>
          </a:p>
          <a:p>
            <a:pPr marL="285750" indent="-285750">
              <a:buFont typeface="Arial" panose="020B0604020202020204" pitchFamily="34" charset="0"/>
              <a:buChar char="•"/>
            </a:pPr>
            <a:endParaRPr lang="en-US" sz="2000" dirty="0"/>
          </a:p>
        </p:txBody>
      </p:sp>
      <p:sp>
        <p:nvSpPr>
          <p:cNvPr id="9" name="Content Placeholder 8"/>
          <p:cNvSpPr>
            <a:spLocks noGrp="1"/>
          </p:cNvSpPr>
          <p:nvPr>
            <p:ph type="body" sz="quarter" idx="15"/>
          </p:nvPr>
        </p:nvSpPr>
        <p:spPr>
          <a:xfrm>
            <a:off x="216661" y="1423737"/>
            <a:ext cx="5208779" cy="4972050"/>
          </a:xfrm>
        </p:spPr>
        <p:txBody>
          <a:bodyPr anchor="ctr">
            <a:noAutofit/>
          </a:bodyPr>
          <a:lstStyle/>
          <a:p>
            <a:pPr marL="0" indent="0">
              <a:buNone/>
            </a:pPr>
            <a:r>
              <a:rPr lang="en-US" sz="2000" dirty="0" err="1">
                <a:solidFill>
                  <a:schemeClr val="accent5">
                    <a:lumMod val="75000"/>
                  </a:schemeClr>
                </a:solidFill>
              </a:rPr>
              <a:t>DoDI</a:t>
            </a:r>
            <a:r>
              <a:rPr lang="en-US" sz="2000" dirty="0">
                <a:solidFill>
                  <a:schemeClr val="accent5">
                    <a:lumMod val="75000"/>
                  </a:schemeClr>
                </a:solidFill>
              </a:rPr>
              <a:t> 1400.25 Volume 431, Section 3.2:</a:t>
            </a:r>
          </a:p>
          <a:p>
            <a:pPr marL="0" indent="0">
              <a:buNone/>
            </a:pPr>
            <a:r>
              <a:rPr lang="en-US" sz="2000" b="1" dirty="0">
                <a:solidFill>
                  <a:schemeClr val="accent5">
                    <a:lumMod val="75000"/>
                  </a:schemeClr>
                </a:solidFill>
              </a:rPr>
              <a:t>h. Retention Schedule for Employee Performance Files. </a:t>
            </a:r>
            <a:r>
              <a:rPr lang="en-US" sz="2000" dirty="0">
                <a:solidFill>
                  <a:schemeClr val="accent5">
                    <a:lumMod val="75000"/>
                  </a:schemeClr>
                </a:solidFill>
              </a:rPr>
              <a:t>Performance ratings of record, including the performance plans on which they are based, will be retained for 4 years or as otherwise required by Section 293.404 of Title 5, CFR. Since the MyPerformance tool maintains performance records for 4 years, supervisors and employees are advised to print performance records they wish to maintain beyond the 4-year period. Where any performance-related document is needed in connection with an ongoing administrative, negotiated, quasi-judicial, or judicial proceeding, the rating of record must be retained for as long as necessary. </a:t>
            </a:r>
          </a:p>
        </p:txBody>
      </p:sp>
      <p:sp>
        <p:nvSpPr>
          <p:cNvPr id="2" name="Title 1"/>
          <p:cNvSpPr>
            <a:spLocks noGrp="1"/>
          </p:cNvSpPr>
          <p:nvPr>
            <p:ph type="title" idx="4294967295"/>
          </p:nvPr>
        </p:nvSpPr>
        <p:spPr>
          <a:xfrm>
            <a:off x="0" y="284163"/>
            <a:ext cx="11353800" cy="692150"/>
          </a:xfrm>
        </p:spPr>
        <p:txBody>
          <a:bodyPr>
            <a:noAutofit/>
          </a:bodyP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Bargaining Guidance</a:t>
            </a:r>
          </a:p>
        </p:txBody>
      </p:sp>
      <p:sp>
        <p:nvSpPr>
          <p:cNvPr id="6" name="Content Placeholder 2"/>
          <p:cNvSpPr txBox="1">
            <a:spLocks/>
          </p:cNvSpPr>
          <p:nvPr/>
        </p:nvSpPr>
        <p:spPr>
          <a:xfrm>
            <a:off x="6735146" y="4416491"/>
            <a:ext cx="4618654" cy="1735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prstClr val="black"/>
              </a:solidFill>
            </a:endParaRPr>
          </a:p>
        </p:txBody>
      </p:sp>
      <p:sp>
        <p:nvSpPr>
          <p:cNvPr id="11" name="Content Placeholder 8"/>
          <p:cNvSpPr txBox="1">
            <a:spLocks/>
          </p:cNvSpPr>
          <p:nvPr/>
        </p:nvSpPr>
        <p:spPr>
          <a:xfrm>
            <a:off x="5867401" y="1295401"/>
            <a:ext cx="5821680" cy="542607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200" b="1" dirty="0">
                <a:solidFill>
                  <a:prstClr val="black"/>
                </a:solidFill>
              </a:rPr>
              <a:t>FSED NOTE:  This language should be sufficient in most cases, however, the union may desire to include a proposal that requires recurring notices to employees advising them of these record retention factors and suggesting to them that they maintain copies for their own use.  Such a reminder could be printed on employee’s performance evaluations.</a:t>
            </a:r>
            <a:endParaRPr lang="en-US" sz="2200" dirty="0">
              <a:solidFill>
                <a:prstClr val="black"/>
              </a:solidFill>
            </a:endParaRPr>
          </a:p>
          <a:p>
            <a:pPr marL="0" indent="0">
              <a:buFont typeface="Arial" panose="020B0604020202020204" pitchFamily="34" charset="0"/>
              <a:buNone/>
            </a:pPr>
            <a:r>
              <a:rPr lang="en-US" sz="2000" b="1" dirty="0">
                <a:solidFill>
                  <a:prstClr val="black"/>
                </a:solidFill>
              </a:rPr>
              <a:t> </a:t>
            </a:r>
            <a:endParaRPr lang="en-US" sz="1000" dirty="0">
              <a:solidFill>
                <a:prstClr val="black"/>
              </a:solidFill>
            </a:endParaRPr>
          </a:p>
          <a:p>
            <a:pPr marL="0" indent="0">
              <a:buFont typeface="Arial" panose="020B0604020202020204" pitchFamily="34" charset="0"/>
              <a:buNone/>
            </a:pPr>
            <a:r>
              <a:rPr lang="en-US" sz="2200" b="1" dirty="0">
                <a:solidFill>
                  <a:prstClr val="black"/>
                </a:solidFill>
              </a:rPr>
              <a:t>UNION PROPOSAL _____</a:t>
            </a:r>
            <a:endParaRPr lang="en-US" sz="2200" dirty="0">
              <a:solidFill>
                <a:prstClr val="black"/>
              </a:solidFill>
            </a:endParaRPr>
          </a:p>
          <a:p>
            <a:pPr marL="0" indent="0">
              <a:buFont typeface="Arial" panose="020B0604020202020204" pitchFamily="34" charset="0"/>
              <a:buNone/>
            </a:pPr>
            <a:r>
              <a:rPr lang="en-US" sz="2200" dirty="0">
                <a:solidFill>
                  <a:prstClr val="black"/>
                </a:solidFill>
              </a:rPr>
              <a:t>Employees will be provided a written reminder on an annual basis prior to the removal of any record or previous evaluation being dropped from the MyPerformance system in sufficient time for them to obtain a copy of any deleted document or information.</a:t>
            </a:r>
          </a:p>
        </p:txBody>
      </p:sp>
    </p:spTree>
    <p:extLst>
      <p:ext uri="{BB962C8B-B14F-4D97-AF65-F5344CB8AC3E}">
        <p14:creationId xmlns:p14="http://schemas.microsoft.com/office/powerpoint/2010/main" val="30291510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6E57F36-6D23-4C39-A2C3-D58391D75D53}" type="slidenum">
              <a:rPr lang="en-US" smtClean="0">
                <a:solidFill>
                  <a:prstClr val="black">
                    <a:tint val="75000"/>
                  </a:prstClr>
                </a:solidFill>
              </a:rPr>
              <a:pPr/>
              <a:t>89</a:t>
            </a:fld>
            <a:endParaRPr lang="en-US">
              <a:solidFill>
                <a:prstClr val="black">
                  <a:tint val="75000"/>
                </a:prstClr>
              </a:solidFill>
            </a:endParaRPr>
          </a:p>
        </p:txBody>
      </p:sp>
      <p:sp>
        <p:nvSpPr>
          <p:cNvPr id="16" name="Text Placeholder 15"/>
          <p:cNvSpPr>
            <a:spLocks noGrp="1"/>
          </p:cNvSpPr>
          <p:nvPr>
            <p:ph type="body" sz="quarter" idx="13"/>
          </p:nvPr>
        </p:nvSpPr>
        <p:spPr/>
        <p:txBody>
          <a:bodyPr>
            <a:normAutofit/>
          </a:bodyPr>
          <a:lstStyle/>
          <a:p>
            <a:pPr lvl="1">
              <a:spcAft>
                <a:spcPts val="800"/>
              </a:spcAft>
            </a:pPr>
            <a:endParaRPr lang="en-US" sz="2000" dirty="0">
              <a:solidFill>
                <a:schemeClr val="tx1">
                  <a:lumMod val="65000"/>
                  <a:lumOff val="35000"/>
                </a:schemeClr>
              </a:solidFill>
            </a:endParaRPr>
          </a:p>
          <a:p>
            <a:pPr marL="685800" lvl="1" indent="-228600">
              <a:buFont typeface="Arial" panose="020B0604020202020204" pitchFamily="34" charset="0"/>
              <a:buChar char="•"/>
            </a:pPr>
            <a:endParaRPr lang="en-US" sz="1800" dirty="0">
              <a:solidFill>
                <a:schemeClr val="tx1">
                  <a:lumMod val="65000"/>
                  <a:lumOff val="35000"/>
                </a:schemeClr>
              </a:solidFill>
            </a:endParaRPr>
          </a:p>
          <a:p>
            <a:pPr marL="685800" lvl="1" indent="-228600">
              <a:buFont typeface="Arial" panose="020B0604020202020204" pitchFamily="34" charset="0"/>
              <a:buChar char="•"/>
            </a:pPr>
            <a:endParaRPr lang="en-US" sz="2000" dirty="0">
              <a:solidFill>
                <a:schemeClr val="tx1">
                  <a:lumMod val="65000"/>
                  <a:lumOff val="35000"/>
                </a:schemeClr>
              </a:solidFill>
            </a:endParaRPr>
          </a:p>
          <a:p>
            <a:pPr marL="1143000" lvl="2" indent="-228600">
              <a:buFont typeface="Arial" panose="020B0604020202020204" pitchFamily="34" charset="0"/>
              <a:buChar char="•"/>
            </a:pPr>
            <a:endParaRPr lang="en-US" sz="1800" dirty="0">
              <a:solidFill>
                <a:schemeClr val="tx1">
                  <a:lumMod val="65000"/>
                  <a:lumOff val="35000"/>
                </a:schemeClr>
              </a:solidFill>
            </a:endParaRPr>
          </a:p>
          <a:p>
            <a:pPr lvl="2"/>
            <a:endParaRPr lang="en-US" sz="1800" dirty="0">
              <a:solidFill>
                <a:schemeClr val="tx1">
                  <a:lumMod val="65000"/>
                  <a:lumOff val="35000"/>
                </a:schemeClr>
              </a:solidFill>
            </a:endParaRPr>
          </a:p>
          <a:p>
            <a:pPr marL="285750" indent="-285750">
              <a:buFont typeface="Arial" panose="020B0604020202020204" pitchFamily="34" charset="0"/>
              <a:buChar char="•"/>
            </a:pPr>
            <a:endParaRPr lang="en-US" sz="2000" dirty="0"/>
          </a:p>
        </p:txBody>
      </p:sp>
      <p:sp>
        <p:nvSpPr>
          <p:cNvPr id="9" name="Content Placeholder 8"/>
          <p:cNvSpPr>
            <a:spLocks noGrp="1"/>
          </p:cNvSpPr>
          <p:nvPr>
            <p:ph type="body" sz="quarter" idx="15"/>
          </p:nvPr>
        </p:nvSpPr>
        <p:spPr>
          <a:xfrm>
            <a:off x="528089" y="1318593"/>
            <a:ext cx="5029200" cy="4972050"/>
          </a:xfrm>
        </p:spPr>
        <p:txBody>
          <a:bodyPr anchor="ctr">
            <a:noAutofit/>
          </a:bodyPr>
          <a:lstStyle/>
          <a:p>
            <a:pPr marL="0" indent="0">
              <a:buNone/>
            </a:pPr>
            <a:r>
              <a:rPr lang="en-US" sz="2100" dirty="0" err="1">
                <a:solidFill>
                  <a:schemeClr val="accent5">
                    <a:lumMod val="75000"/>
                  </a:schemeClr>
                </a:solidFill>
              </a:rPr>
              <a:t>DoDI</a:t>
            </a:r>
            <a:r>
              <a:rPr lang="en-US" sz="2100" dirty="0">
                <a:solidFill>
                  <a:schemeClr val="accent5">
                    <a:lumMod val="75000"/>
                  </a:schemeClr>
                </a:solidFill>
              </a:rPr>
              <a:t> 1400.25 Volume 431, Section 3.2:</a:t>
            </a:r>
          </a:p>
          <a:p>
            <a:pPr marL="0" indent="0">
              <a:buNone/>
            </a:pPr>
            <a:r>
              <a:rPr lang="en-US" sz="2100" b="1" dirty="0" err="1">
                <a:solidFill>
                  <a:schemeClr val="accent5">
                    <a:lumMod val="75000"/>
                  </a:schemeClr>
                </a:solidFill>
              </a:rPr>
              <a:t>i</a:t>
            </a:r>
            <a:r>
              <a:rPr lang="en-US" sz="2100" b="1" dirty="0">
                <a:solidFill>
                  <a:schemeClr val="accent5">
                    <a:lumMod val="75000"/>
                  </a:schemeClr>
                </a:solidFill>
              </a:rPr>
              <a:t>. Transfer of Employee Performance Files. </a:t>
            </a:r>
            <a:r>
              <a:rPr lang="en-US" sz="2100" dirty="0">
                <a:solidFill>
                  <a:schemeClr val="accent5">
                    <a:lumMod val="75000"/>
                  </a:schemeClr>
                </a:solidFill>
              </a:rPr>
              <a:t>When an employee transfers to another DoD Component or is assigned to another organization within the Component, the organization, in accordance with sections 430.209 and 293 of title 5, CFR, will transfer with the employee: </a:t>
            </a:r>
          </a:p>
          <a:p>
            <a:pPr marL="0" indent="0">
              <a:buNone/>
            </a:pPr>
            <a:r>
              <a:rPr lang="en-US" sz="2100" dirty="0">
                <a:solidFill>
                  <a:schemeClr val="accent5">
                    <a:lumMod val="75000"/>
                  </a:schemeClr>
                </a:solidFill>
              </a:rPr>
              <a:t>(1) The most recent ratings of record as required by Paragraph 3.2.h. of this volume. </a:t>
            </a:r>
          </a:p>
          <a:p>
            <a:pPr marL="0" indent="0">
              <a:buNone/>
            </a:pPr>
            <a:r>
              <a:rPr lang="en-US" sz="2100" dirty="0">
                <a:solidFill>
                  <a:schemeClr val="accent5">
                    <a:lumMod val="75000"/>
                  </a:schemeClr>
                </a:solidFill>
              </a:rPr>
              <a:t>(2) Any subsequent performance ratings. </a:t>
            </a:r>
          </a:p>
          <a:p>
            <a:pPr marL="0" indent="0">
              <a:buNone/>
            </a:pPr>
            <a:r>
              <a:rPr lang="en-US" sz="2100" dirty="0">
                <a:solidFill>
                  <a:schemeClr val="accent5">
                    <a:lumMod val="75000"/>
                  </a:schemeClr>
                </a:solidFill>
              </a:rPr>
              <a:t>The supervisor will communicate the performance plan to the employee after it has been approved in accordance with DoD Component procedures.</a:t>
            </a:r>
          </a:p>
        </p:txBody>
      </p:sp>
      <p:sp>
        <p:nvSpPr>
          <p:cNvPr id="2" name="Title 1"/>
          <p:cNvSpPr>
            <a:spLocks noGrp="1"/>
          </p:cNvSpPr>
          <p:nvPr>
            <p:ph type="title" idx="4294967295"/>
          </p:nvPr>
        </p:nvSpPr>
        <p:spPr>
          <a:xfrm>
            <a:off x="0" y="284163"/>
            <a:ext cx="11353800" cy="692150"/>
          </a:xfrm>
        </p:spPr>
        <p:txBody>
          <a:bodyPr>
            <a:noAutofit/>
          </a:bodyP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Bargaining Guidance</a:t>
            </a:r>
          </a:p>
        </p:txBody>
      </p:sp>
      <p:sp>
        <p:nvSpPr>
          <p:cNvPr id="6" name="Content Placeholder 2"/>
          <p:cNvSpPr txBox="1">
            <a:spLocks/>
          </p:cNvSpPr>
          <p:nvPr/>
        </p:nvSpPr>
        <p:spPr>
          <a:xfrm>
            <a:off x="6735146" y="4416491"/>
            <a:ext cx="4618654" cy="1735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prstClr val="black"/>
              </a:solidFill>
            </a:endParaRPr>
          </a:p>
        </p:txBody>
      </p:sp>
      <p:sp>
        <p:nvSpPr>
          <p:cNvPr id="11" name="Content Placeholder 8"/>
          <p:cNvSpPr txBox="1">
            <a:spLocks/>
          </p:cNvSpPr>
          <p:nvPr/>
        </p:nvSpPr>
        <p:spPr>
          <a:xfrm>
            <a:off x="6668885" y="1327655"/>
            <a:ext cx="4979775" cy="496298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200" b="1" dirty="0">
                <a:solidFill>
                  <a:prstClr val="black"/>
                </a:solidFill>
              </a:rPr>
              <a:t>FSED NOTE:  Since transferring between components will often involve employees moving from one bargaining unit to another, the union could present a proposal that would require the departing organization to provide information with respect to the new organizations procedures, or at a minimum, whom the employee would contact to obtain that information.  It would be inappropriate to negotiate over procedures or arrangements required by the organization if outside the bargaining unit.</a:t>
            </a:r>
            <a:endParaRPr lang="en-US" sz="2200" dirty="0">
              <a:solidFill>
                <a:prstClr val="black"/>
              </a:solidFill>
            </a:endParaRPr>
          </a:p>
        </p:txBody>
      </p:sp>
    </p:spTree>
    <p:extLst>
      <p:ext uri="{BB962C8B-B14F-4D97-AF65-F5344CB8AC3E}">
        <p14:creationId xmlns:p14="http://schemas.microsoft.com/office/powerpoint/2010/main" val="952795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331304"/>
            <a:ext cx="9917624" cy="1149419"/>
          </a:xfrm>
        </p:spPr>
        <p:txBody>
          <a:bodyPr>
            <a:normAutofit/>
          </a:bodyPr>
          <a:lstStyle/>
          <a:p>
            <a:r>
              <a:rPr lang="en-US" sz="3800" b="1" dirty="0">
                <a:solidFill>
                  <a:srgbClr val="003399"/>
                </a:solidFill>
                <a:latin typeface="Arial" panose="020B0604020202020204" pitchFamily="34" charset="0"/>
                <a:cs typeface="Arial" panose="020B0604020202020204" pitchFamily="34" charset="0"/>
              </a:rPr>
              <a:t>What is a Performance Plan?</a:t>
            </a:r>
            <a:endParaRPr lang="en-US" sz="3800" dirty="0">
              <a:solidFill>
                <a:srgbClr val="003399"/>
              </a:solidFill>
              <a:latin typeface="Arial" panose="020B0604020202020204" pitchFamily="34" charset="0"/>
              <a:cs typeface="Arial" panose="020B0604020202020204" pitchFamily="34" charset="0"/>
            </a:endParaRPr>
          </a:p>
        </p:txBody>
      </p:sp>
      <p:sp>
        <p:nvSpPr>
          <p:cNvPr id="9" name="Content Placeholder 8"/>
          <p:cNvSpPr>
            <a:spLocks noGrp="1"/>
          </p:cNvSpPr>
          <p:nvPr>
            <p:ph sz="half" idx="1"/>
          </p:nvPr>
        </p:nvSpPr>
        <p:spPr>
          <a:xfrm>
            <a:off x="838200" y="1480723"/>
            <a:ext cx="10125074" cy="4762915"/>
          </a:xfrm>
        </p:spPr>
        <p:txBody>
          <a:bodyPr>
            <a:normAutofit/>
          </a:bodyPr>
          <a:lstStyle/>
          <a:p>
            <a:pPr>
              <a:spcAft>
                <a:spcPts val="600"/>
              </a:spcAft>
            </a:pPr>
            <a:r>
              <a:rPr lang="en-US" dirty="0">
                <a:solidFill>
                  <a:schemeClr val="tx1">
                    <a:lumMod val="75000"/>
                    <a:lumOff val="25000"/>
                  </a:schemeClr>
                </a:solidFill>
              </a:rPr>
              <a:t>A written performance plan articulates performance expectations and how they will be measured</a:t>
            </a:r>
          </a:p>
          <a:p>
            <a:pPr>
              <a:spcAft>
                <a:spcPts val="600"/>
              </a:spcAft>
            </a:pPr>
            <a:r>
              <a:rPr lang="en-US" dirty="0">
                <a:solidFill>
                  <a:schemeClr val="tx1">
                    <a:lumMod val="75000"/>
                    <a:lumOff val="25000"/>
                  </a:schemeClr>
                </a:solidFill>
              </a:rPr>
              <a:t>Developed by supervisor with employee input</a:t>
            </a:r>
          </a:p>
          <a:p>
            <a:pPr>
              <a:spcAft>
                <a:spcPts val="600"/>
              </a:spcAft>
            </a:pPr>
            <a:r>
              <a:rPr lang="en-US" dirty="0">
                <a:solidFill>
                  <a:schemeClr val="tx1">
                    <a:lumMod val="75000"/>
                    <a:lumOff val="25000"/>
                  </a:schemeClr>
                </a:solidFill>
              </a:rPr>
              <a:t>Must be in place within 30 days of beginning of appraisal period</a:t>
            </a:r>
          </a:p>
          <a:p>
            <a:pPr>
              <a:spcAft>
                <a:spcPts val="600"/>
              </a:spcAft>
            </a:pPr>
            <a:r>
              <a:rPr lang="en-US" dirty="0">
                <a:solidFill>
                  <a:schemeClr val="tx1">
                    <a:lumMod val="75000"/>
                    <a:lumOff val="25000"/>
                  </a:schemeClr>
                </a:solidFill>
              </a:rPr>
              <a:t>Must clearly link the employee’s performance to the organization’s goals and objectives</a:t>
            </a:r>
          </a:p>
          <a:p>
            <a:endParaRPr lang="en-US" sz="2400" dirty="0">
              <a:solidFill>
                <a:schemeClr val="tx1">
                  <a:lumMod val="75000"/>
                  <a:lumOff val="25000"/>
                </a:schemeClr>
              </a:solidFill>
            </a:endParaRPr>
          </a:p>
        </p:txBody>
      </p:sp>
      <p:sp>
        <p:nvSpPr>
          <p:cNvPr id="2" name="Slide Number Placeholder 1"/>
          <p:cNvSpPr>
            <a:spLocks noGrp="1"/>
          </p:cNvSpPr>
          <p:nvPr>
            <p:ph type="sldNum" sz="quarter" idx="12"/>
          </p:nvPr>
        </p:nvSpPr>
        <p:spPr/>
        <p:txBody>
          <a:bodyPr/>
          <a:lstStyle/>
          <a:p>
            <a:fld id="{56E57F36-6D23-4C39-A2C3-D58391D75D53}" type="slidenum">
              <a:rPr lang="en-US" smtClean="0"/>
              <a:t>9</a:t>
            </a:fld>
            <a:endParaRPr lang="en-US" dirty="0"/>
          </a:p>
        </p:txBody>
      </p:sp>
    </p:spTree>
    <p:extLst>
      <p:ext uri="{BB962C8B-B14F-4D97-AF65-F5344CB8AC3E}">
        <p14:creationId xmlns:p14="http://schemas.microsoft.com/office/powerpoint/2010/main" val="13158437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6E57F36-6D23-4C39-A2C3-D58391D75D53}" type="slidenum">
              <a:rPr lang="en-US" smtClean="0">
                <a:solidFill>
                  <a:prstClr val="black">
                    <a:tint val="75000"/>
                  </a:prstClr>
                </a:solidFill>
              </a:rPr>
              <a:pPr/>
              <a:t>90</a:t>
            </a:fld>
            <a:endParaRPr lang="en-US" dirty="0">
              <a:solidFill>
                <a:prstClr val="black">
                  <a:tint val="75000"/>
                </a:prstClr>
              </a:solidFill>
            </a:endParaRPr>
          </a:p>
        </p:txBody>
      </p:sp>
      <p:sp>
        <p:nvSpPr>
          <p:cNvPr id="16" name="Text Placeholder 15"/>
          <p:cNvSpPr>
            <a:spLocks noGrp="1"/>
          </p:cNvSpPr>
          <p:nvPr>
            <p:ph type="body" sz="quarter" idx="13"/>
          </p:nvPr>
        </p:nvSpPr>
        <p:spPr/>
        <p:txBody>
          <a:bodyPr>
            <a:normAutofit/>
          </a:bodyPr>
          <a:lstStyle/>
          <a:p>
            <a:pPr lvl="1">
              <a:spcAft>
                <a:spcPts val="800"/>
              </a:spcAft>
            </a:pPr>
            <a:endParaRPr lang="en-US" sz="2000" dirty="0">
              <a:solidFill>
                <a:schemeClr val="tx1">
                  <a:lumMod val="65000"/>
                  <a:lumOff val="35000"/>
                </a:schemeClr>
              </a:solidFill>
            </a:endParaRPr>
          </a:p>
          <a:p>
            <a:pPr marL="685800" lvl="1" indent="-228600">
              <a:buFont typeface="Arial" panose="020B0604020202020204" pitchFamily="34" charset="0"/>
              <a:buChar char="•"/>
            </a:pPr>
            <a:endParaRPr lang="en-US" sz="1800" dirty="0">
              <a:solidFill>
                <a:schemeClr val="tx1">
                  <a:lumMod val="65000"/>
                  <a:lumOff val="35000"/>
                </a:schemeClr>
              </a:solidFill>
            </a:endParaRPr>
          </a:p>
          <a:p>
            <a:pPr marL="685800" lvl="1" indent="-228600">
              <a:buFont typeface="Arial" panose="020B0604020202020204" pitchFamily="34" charset="0"/>
              <a:buChar char="•"/>
            </a:pPr>
            <a:endParaRPr lang="en-US" sz="2000" dirty="0">
              <a:solidFill>
                <a:schemeClr val="tx1">
                  <a:lumMod val="65000"/>
                  <a:lumOff val="35000"/>
                </a:schemeClr>
              </a:solidFill>
            </a:endParaRPr>
          </a:p>
          <a:p>
            <a:pPr marL="1143000" lvl="2" indent="-228600">
              <a:buFont typeface="Arial" panose="020B0604020202020204" pitchFamily="34" charset="0"/>
              <a:buChar char="•"/>
            </a:pPr>
            <a:endParaRPr lang="en-US" sz="1800" dirty="0">
              <a:solidFill>
                <a:schemeClr val="tx1">
                  <a:lumMod val="65000"/>
                  <a:lumOff val="35000"/>
                </a:schemeClr>
              </a:solidFill>
            </a:endParaRPr>
          </a:p>
          <a:p>
            <a:pPr lvl="2"/>
            <a:endParaRPr lang="en-US" sz="1800" dirty="0">
              <a:solidFill>
                <a:schemeClr val="tx1">
                  <a:lumMod val="65000"/>
                  <a:lumOff val="35000"/>
                </a:schemeClr>
              </a:solidFill>
            </a:endParaRPr>
          </a:p>
          <a:p>
            <a:pPr marL="285750" indent="-285750">
              <a:buFont typeface="Arial" panose="020B0604020202020204" pitchFamily="34" charset="0"/>
              <a:buChar char="•"/>
            </a:pPr>
            <a:endParaRPr lang="en-US" sz="2000" dirty="0"/>
          </a:p>
        </p:txBody>
      </p:sp>
      <p:sp>
        <p:nvSpPr>
          <p:cNvPr id="9" name="Content Placeholder 8"/>
          <p:cNvSpPr>
            <a:spLocks noGrp="1"/>
          </p:cNvSpPr>
          <p:nvPr>
            <p:ph type="body" sz="quarter" idx="15"/>
          </p:nvPr>
        </p:nvSpPr>
        <p:spPr>
          <a:xfrm>
            <a:off x="129139" y="1122947"/>
            <a:ext cx="6302141" cy="5735053"/>
          </a:xfrm>
        </p:spPr>
        <p:txBody>
          <a:bodyPr anchor="ctr">
            <a:noAutofit/>
          </a:bodyPr>
          <a:lstStyle/>
          <a:p>
            <a:pPr marL="0" indent="0">
              <a:buNone/>
            </a:pPr>
            <a:r>
              <a:rPr lang="en-US" sz="2000" dirty="0" err="1">
                <a:solidFill>
                  <a:srgbClr val="2F5597"/>
                </a:solidFill>
              </a:rPr>
              <a:t>DoDI</a:t>
            </a:r>
            <a:r>
              <a:rPr lang="en-US" sz="2000" dirty="0">
                <a:solidFill>
                  <a:srgbClr val="2F5597"/>
                </a:solidFill>
              </a:rPr>
              <a:t> 1400.25 Volume 431</a:t>
            </a:r>
          </a:p>
          <a:p>
            <a:pPr marL="0" indent="0">
              <a:buNone/>
            </a:pPr>
            <a:r>
              <a:rPr lang="en-US" sz="2000" b="1" dirty="0">
                <a:solidFill>
                  <a:srgbClr val="2F5597"/>
                </a:solidFill>
              </a:rPr>
              <a:t>3.5. EVALUATING PERFORMANCE. </a:t>
            </a:r>
          </a:p>
          <a:p>
            <a:pPr marL="0" indent="0">
              <a:buNone/>
            </a:pPr>
            <a:r>
              <a:rPr lang="en-US" sz="2000" b="1" dirty="0">
                <a:solidFill>
                  <a:srgbClr val="2F5597"/>
                </a:solidFill>
              </a:rPr>
              <a:t>a. Preparation and Submission of Performance Appraisals. </a:t>
            </a:r>
            <a:r>
              <a:rPr lang="en-US" sz="2000" dirty="0">
                <a:solidFill>
                  <a:srgbClr val="2F5597"/>
                </a:solidFill>
              </a:rPr>
              <a:t>…</a:t>
            </a:r>
          </a:p>
          <a:p>
            <a:pPr marL="457200" lvl="1" indent="0">
              <a:buNone/>
            </a:pPr>
            <a:r>
              <a:rPr lang="en-US" sz="2000" dirty="0">
                <a:solidFill>
                  <a:srgbClr val="2F5597"/>
                </a:solidFill>
              </a:rPr>
              <a:t>(1) Employee Input. Employees can provide written input about their performance accomplishments for supervisors to consider in evaluating each of the performance elements and overall performance accomplishments. </a:t>
            </a:r>
          </a:p>
          <a:p>
            <a:pPr marL="914400" lvl="2" indent="0">
              <a:buNone/>
            </a:pPr>
            <a:r>
              <a:rPr lang="en-US" dirty="0">
                <a:solidFill>
                  <a:srgbClr val="2F5597"/>
                </a:solidFill>
              </a:rPr>
              <a:t>(a) Employee input, while not mandatory, is highly encouraged and valuable for progress reviews during and at the end of the appraisal cycle where the employee input becomes a part of the employee performance file.</a:t>
            </a:r>
          </a:p>
          <a:p>
            <a:pPr marL="914400" lvl="2" indent="0">
              <a:buNone/>
            </a:pPr>
            <a:r>
              <a:rPr lang="en-US" dirty="0">
                <a:solidFill>
                  <a:srgbClr val="2F5597"/>
                </a:solidFill>
              </a:rPr>
              <a:t>(b) The absence of employee input does not relieve the supervisor of the responsibility for writing a narrative statement assessing the employee's performance standards and contributions.</a:t>
            </a:r>
            <a:endParaRPr lang="en-US" dirty="0">
              <a:solidFill>
                <a:schemeClr val="accent5">
                  <a:lumMod val="75000"/>
                </a:schemeClr>
              </a:solidFill>
            </a:endParaRPr>
          </a:p>
        </p:txBody>
      </p:sp>
      <p:sp>
        <p:nvSpPr>
          <p:cNvPr id="2" name="Title 1"/>
          <p:cNvSpPr>
            <a:spLocks noGrp="1"/>
          </p:cNvSpPr>
          <p:nvPr>
            <p:ph type="title" idx="4294967295"/>
          </p:nvPr>
        </p:nvSpPr>
        <p:spPr>
          <a:xfrm>
            <a:off x="0" y="284163"/>
            <a:ext cx="11353800" cy="692150"/>
          </a:xfrm>
        </p:spPr>
        <p:txBody>
          <a:bodyPr>
            <a:noAutofit/>
          </a:bodyP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Bargaining Guidance</a:t>
            </a:r>
          </a:p>
        </p:txBody>
      </p:sp>
      <p:sp>
        <p:nvSpPr>
          <p:cNvPr id="6" name="Content Placeholder 2"/>
          <p:cNvSpPr txBox="1">
            <a:spLocks/>
          </p:cNvSpPr>
          <p:nvPr/>
        </p:nvSpPr>
        <p:spPr>
          <a:xfrm>
            <a:off x="6735146" y="4416491"/>
            <a:ext cx="4618654" cy="1735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prstClr val="black"/>
              </a:solidFill>
            </a:endParaRPr>
          </a:p>
        </p:txBody>
      </p:sp>
      <p:sp>
        <p:nvSpPr>
          <p:cNvPr id="11" name="Content Placeholder 8"/>
          <p:cNvSpPr txBox="1">
            <a:spLocks/>
          </p:cNvSpPr>
          <p:nvPr/>
        </p:nvSpPr>
        <p:spPr>
          <a:xfrm>
            <a:off x="6927271" y="1295401"/>
            <a:ext cx="5090463" cy="497205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200" b="1" dirty="0">
                <a:solidFill>
                  <a:prstClr val="black"/>
                </a:solidFill>
              </a:rPr>
              <a:t>FSED NOTE:  As a union, we want to encourage employees in participating and providing information of their accomplishments for consideration in their performance evaluations</a:t>
            </a:r>
          </a:p>
          <a:p>
            <a:pPr marL="0" indent="0">
              <a:buFont typeface="Arial" panose="020B0604020202020204" pitchFamily="34" charset="0"/>
              <a:buNone/>
            </a:pPr>
            <a:endParaRPr lang="en-US" sz="2200" b="1" dirty="0">
              <a:solidFill>
                <a:prstClr val="black"/>
              </a:solidFill>
            </a:endParaRPr>
          </a:p>
          <a:p>
            <a:pPr marL="0" indent="0">
              <a:buFont typeface="Arial" panose="020B0604020202020204" pitchFamily="34" charset="0"/>
              <a:buNone/>
            </a:pPr>
            <a:endParaRPr lang="en-US" sz="2200" dirty="0">
              <a:solidFill>
                <a:prstClr val="black"/>
              </a:solidFill>
            </a:endParaRPr>
          </a:p>
          <a:p>
            <a:pPr marL="0" indent="0">
              <a:buFont typeface="Arial" panose="020B0604020202020204" pitchFamily="34" charset="0"/>
              <a:buNone/>
            </a:pPr>
            <a:r>
              <a:rPr lang="en-US" sz="2200" b="1" dirty="0">
                <a:solidFill>
                  <a:prstClr val="black"/>
                </a:solidFill>
              </a:rPr>
              <a:t>UNION PROPOSAL _____</a:t>
            </a:r>
            <a:endParaRPr lang="en-US" sz="2200" dirty="0">
              <a:solidFill>
                <a:prstClr val="black"/>
              </a:solidFill>
            </a:endParaRPr>
          </a:p>
          <a:p>
            <a:pPr marL="0" indent="0">
              <a:buFont typeface="Arial" panose="020B0604020202020204" pitchFamily="34" charset="0"/>
              <a:buNone/>
            </a:pPr>
            <a:r>
              <a:rPr lang="en-US" sz="2200" dirty="0">
                <a:solidFill>
                  <a:prstClr val="black"/>
                </a:solidFill>
              </a:rPr>
              <a:t>Employees will be advised in sufficient time of deadlines in which employee input is due for consideration in the performance evaluation. </a:t>
            </a:r>
          </a:p>
        </p:txBody>
      </p:sp>
    </p:spTree>
    <p:extLst>
      <p:ext uri="{BB962C8B-B14F-4D97-AF65-F5344CB8AC3E}">
        <p14:creationId xmlns:p14="http://schemas.microsoft.com/office/powerpoint/2010/main" val="31757147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E57F36-6D23-4C39-A2C3-D58391D75D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6" name="Text Placeholder 15"/>
          <p:cNvSpPr>
            <a:spLocks noGrp="1"/>
          </p:cNvSpPr>
          <p:nvPr>
            <p:ph type="body" sz="quarter" idx="13"/>
          </p:nvPr>
        </p:nvSpPr>
        <p:spPr/>
        <p:txBody>
          <a:bodyPr>
            <a:normAutofit/>
          </a:bodyPr>
          <a:lstStyle/>
          <a:p>
            <a:pPr lvl="1">
              <a:spcAft>
                <a:spcPts val="800"/>
              </a:spcAft>
            </a:pPr>
            <a:endParaRPr lang="en-US" sz="2000" dirty="0">
              <a:solidFill>
                <a:schemeClr val="tx1">
                  <a:lumMod val="65000"/>
                  <a:lumOff val="35000"/>
                </a:schemeClr>
              </a:solidFill>
            </a:endParaRPr>
          </a:p>
          <a:p>
            <a:pPr marL="685800" lvl="1" indent="-228600">
              <a:buFont typeface="Arial" panose="020B0604020202020204" pitchFamily="34" charset="0"/>
              <a:buChar char="•"/>
            </a:pPr>
            <a:endParaRPr lang="en-US" sz="1800" dirty="0">
              <a:solidFill>
                <a:schemeClr val="tx1">
                  <a:lumMod val="65000"/>
                  <a:lumOff val="35000"/>
                </a:schemeClr>
              </a:solidFill>
            </a:endParaRPr>
          </a:p>
          <a:p>
            <a:pPr marL="685800" lvl="1" indent="-228600">
              <a:buFont typeface="Arial" panose="020B0604020202020204" pitchFamily="34" charset="0"/>
              <a:buChar char="•"/>
            </a:pPr>
            <a:endParaRPr lang="en-US" sz="2000" b="1" i="1" dirty="0">
              <a:solidFill>
                <a:srgbClr val="006600"/>
              </a:solidFill>
            </a:endParaRPr>
          </a:p>
          <a:p>
            <a:pPr marL="1143000" lvl="2" indent="-228600">
              <a:buFont typeface="Arial" panose="020B0604020202020204" pitchFamily="34" charset="0"/>
              <a:buChar char="•"/>
            </a:pPr>
            <a:endParaRPr lang="en-US" sz="2000" b="1" i="1" dirty="0">
              <a:solidFill>
                <a:srgbClr val="006600"/>
              </a:solidFill>
            </a:endParaRPr>
          </a:p>
          <a:p>
            <a:pPr lvl="2"/>
            <a:endParaRPr lang="en-US" sz="2000" b="1" i="1" dirty="0">
              <a:solidFill>
                <a:srgbClr val="006600"/>
              </a:solidFill>
            </a:endParaRPr>
          </a:p>
          <a:p>
            <a:pPr marL="285750" indent="-285750">
              <a:buFont typeface="Arial" panose="020B0604020202020204" pitchFamily="34" charset="0"/>
              <a:buChar char="•"/>
            </a:pPr>
            <a:endParaRPr lang="en-US" sz="1900" b="1" i="1" dirty="0">
              <a:solidFill>
                <a:srgbClr val="006600"/>
              </a:solidFill>
            </a:endParaRPr>
          </a:p>
        </p:txBody>
      </p:sp>
      <p:sp>
        <p:nvSpPr>
          <p:cNvPr id="9" name="Content Placeholder 8"/>
          <p:cNvSpPr>
            <a:spLocks noGrp="1"/>
          </p:cNvSpPr>
          <p:nvPr>
            <p:ph type="body" sz="quarter" idx="15"/>
          </p:nvPr>
        </p:nvSpPr>
        <p:spPr>
          <a:xfrm>
            <a:off x="966788" y="1200151"/>
            <a:ext cx="10258425" cy="5562599"/>
          </a:xfrm>
        </p:spPr>
        <p:txBody>
          <a:bodyPr anchor="ctr">
            <a:noAutofit/>
          </a:bodyPr>
          <a:lstStyle/>
          <a:p>
            <a:pPr marL="0" indent="0">
              <a:spcAft>
                <a:spcPts val="400"/>
              </a:spcAft>
              <a:buNone/>
            </a:pPr>
            <a:r>
              <a:rPr lang="en-US" sz="2200" b="1" dirty="0"/>
              <a:t>UNION PROPOSAL _____</a:t>
            </a:r>
          </a:p>
          <a:p>
            <a:pPr marL="914400" lvl="1" indent="-457200">
              <a:buFont typeface="+mj-lt"/>
              <a:buAutoNum type="arabicPeriod"/>
            </a:pPr>
            <a:r>
              <a:rPr lang="en-US" sz="2200" dirty="0"/>
              <a:t>Employees will be trained in preparing self-assessments of their own performance.  Those employees who do not write this type of document in the course of their normal duties will be given necessary assistance so as not to be disadvantaged.</a:t>
            </a:r>
          </a:p>
          <a:p>
            <a:pPr marL="914400" lvl="1" indent="-457200">
              <a:buFont typeface="+mj-lt"/>
              <a:buAutoNum type="arabicPeriod"/>
            </a:pPr>
            <a:endParaRPr lang="en-US" sz="1400" dirty="0"/>
          </a:p>
          <a:p>
            <a:pPr marL="914400" lvl="1" indent="-457200">
              <a:buFont typeface="+mj-lt"/>
              <a:buAutoNum type="arabicPeriod"/>
            </a:pPr>
            <a:r>
              <a:rPr lang="en-US" sz="2200" dirty="0"/>
              <a:t>Employee self-assessments should be given serious consideration in developing the performance rating for that employee.   If information provided by the employee is disputed or disregarded, the employee should be informed in writing of the reasons.</a:t>
            </a:r>
          </a:p>
          <a:p>
            <a:pPr marL="914400" lvl="1" indent="-457200">
              <a:buFont typeface="+mj-lt"/>
              <a:buAutoNum type="arabicPeriod"/>
            </a:pPr>
            <a:endParaRPr lang="en-US" sz="1400" dirty="0"/>
          </a:p>
          <a:p>
            <a:pPr marL="914400" lvl="1" indent="-457200">
              <a:buFont typeface="+mj-lt"/>
              <a:buAutoNum type="arabicPeriod"/>
            </a:pPr>
            <a:r>
              <a:rPr lang="en-US" sz="2200" dirty="0"/>
              <a:t>Choosing not to provide the voluntary self-assessment will not disadvantage an employee relative to those who do provide such assessments, in and of itself.  However, it is the performance of the employee with regard to the performance plan that should determine the rating and the rating official remains responsible for adequately and accurately observing, fostering, motivating and evaluating that performance throughout the entire rating period.</a:t>
            </a:r>
          </a:p>
        </p:txBody>
      </p:sp>
      <p:sp>
        <p:nvSpPr>
          <p:cNvPr id="2" name="Title 1"/>
          <p:cNvSpPr>
            <a:spLocks noGrp="1"/>
          </p:cNvSpPr>
          <p:nvPr>
            <p:ph type="title" idx="4294967295"/>
          </p:nvPr>
        </p:nvSpPr>
        <p:spPr>
          <a:xfrm>
            <a:off x="0" y="284163"/>
            <a:ext cx="11353800" cy="692150"/>
          </a:xfrm>
        </p:spPr>
        <p:txBody>
          <a:bodyPr>
            <a:noAutofit/>
          </a:bodyP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Bargaining Guidance</a:t>
            </a:r>
          </a:p>
        </p:txBody>
      </p:sp>
      <p:sp>
        <p:nvSpPr>
          <p:cNvPr id="6" name="Content Placeholder 2"/>
          <p:cNvSpPr txBox="1">
            <a:spLocks/>
          </p:cNvSpPr>
          <p:nvPr/>
        </p:nvSpPr>
        <p:spPr>
          <a:xfrm>
            <a:off x="6735146" y="4416491"/>
            <a:ext cx="4618654" cy="1735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04519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6E57F36-6D23-4C39-A2C3-D58391D75D53}" type="slidenum">
              <a:rPr lang="en-US" smtClean="0">
                <a:solidFill>
                  <a:prstClr val="black">
                    <a:tint val="75000"/>
                  </a:prstClr>
                </a:solidFill>
              </a:rPr>
              <a:pPr/>
              <a:t>92</a:t>
            </a:fld>
            <a:endParaRPr lang="en-US" dirty="0">
              <a:solidFill>
                <a:prstClr val="black">
                  <a:tint val="75000"/>
                </a:prstClr>
              </a:solidFill>
            </a:endParaRPr>
          </a:p>
        </p:txBody>
      </p:sp>
      <p:sp>
        <p:nvSpPr>
          <p:cNvPr id="16" name="Text Placeholder 15"/>
          <p:cNvSpPr>
            <a:spLocks noGrp="1"/>
          </p:cNvSpPr>
          <p:nvPr>
            <p:ph type="body" sz="quarter" idx="13"/>
          </p:nvPr>
        </p:nvSpPr>
        <p:spPr/>
        <p:txBody>
          <a:bodyPr>
            <a:normAutofit/>
          </a:bodyPr>
          <a:lstStyle/>
          <a:p>
            <a:pPr lvl="1">
              <a:spcAft>
                <a:spcPts val="800"/>
              </a:spcAft>
            </a:pPr>
            <a:endParaRPr lang="en-US" sz="2000" dirty="0">
              <a:solidFill>
                <a:schemeClr val="tx1">
                  <a:lumMod val="65000"/>
                  <a:lumOff val="35000"/>
                </a:schemeClr>
              </a:solidFill>
            </a:endParaRPr>
          </a:p>
          <a:p>
            <a:pPr marL="685800" lvl="1" indent="-228600">
              <a:buFont typeface="Arial" panose="020B0604020202020204" pitchFamily="34" charset="0"/>
              <a:buChar char="•"/>
            </a:pPr>
            <a:endParaRPr lang="en-US" sz="1800" dirty="0">
              <a:solidFill>
                <a:schemeClr val="tx1">
                  <a:lumMod val="65000"/>
                  <a:lumOff val="35000"/>
                </a:schemeClr>
              </a:solidFill>
            </a:endParaRPr>
          </a:p>
          <a:p>
            <a:pPr marL="685800" lvl="1" indent="-228600">
              <a:buFont typeface="Arial" panose="020B0604020202020204" pitchFamily="34" charset="0"/>
              <a:buChar char="•"/>
            </a:pPr>
            <a:endParaRPr lang="en-US" sz="2000" dirty="0">
              <a:solidFill>
                <a:schemeClr val="tx1">
                  <a:lumMod val="65000"/>
                  <a:lumOff val="35000"/>
                </a:schemeClr>
              </a:solidFill>
            </a:endParaRPr>
          </a:p>
          <a:p>
            <a:pPr marL="1143000" lvl="2" indent="-228600">
              <a:buFont typeface="Arial" panose="020B0604020202020204" pitchFamily="34" charset="0"/>
              <a:buChar char="•"/>
            </a:pPr>
            <a:endParaRPr lang="en-US" sz="1800" dirty="0">
              <a:solidFill>
                <a:schemeClr val="tx1">
                  <a:lumMod val="65000"/>
                  <a:lumOff val="35000"/>
                </a:schemeClr>
              </a:solidFill>
            </a:endParaRPr>
          </a:p>
          <a:p>
            <a:pPr lvl="2"/>
            <a:endParaRPr lang="en-US" sz="1800" dirty="0">
              <a:solidFill>
                <a:schemeClr val="tx1">
                  <a:lumMod val="65000"/>
                  <a:lumOff val="35000"/>
                </a:schemeClr>
              </a:solidFill>
            </a:endParaRPr>
          </a:p>
          <a:p>
            <a:pPr marL="285750" indent="-285750">
              <a:buFont typeface="Arial" panose="020B0604020202020204" pitchFamily="34" charset="0"/>
              <a:buChar char="•"/>
            </a:pPr>
            <a:endParaRPr lang="en-US" sz="2000" dirty="0"/>
          </a:p>
        </p:txBody>
      </p:sp>
      <p:sp>
        <p:nvSpPr>
          <p:cNvPr id="9" name="Content Placeholder 8"/>
          <p:cNvSpPr>
            <a:spLocks noGrp="1"/>
          </p:cNvSpPr>
          <p:nvPr>
            <p:ph type="body" sz="quarter" idx="15"/>
          </p:nvPr>
        </p:nvSpPr>
        <p:spPr>
          <a:xfrm>
            <a:off x="219976" y="1195175"/>
            <a:ext cx="5586463" cy="5526300"/>
          </a:xfrm>
        </p:spPr>
        <p:txBody>
          <a:bodyPr anchor="ctr">
            <a:noAutofit/>
          </a:bodyPr>
          <a:lstStyle/>
          <a:p>
            <a:pPr marL="0" indent="0">
              <a:buNone/>
            </a:pPr>
            <a:r>
              <a:rPr lang="en-US" sz="2000" dirty="0" err="1">
                <a:solidFill>
                  <a:srgbClr val="2F5597"/>
                </a:solidFill>
              </a:rPr>
              <a:t>DoDI</a:t>
            </a:r>
            <a:r>
              <a:rPr lang="en-US" sz="2000" dirty="0">
                <a:solidFill>
                  <a:srgbClr val="2F5597"/>
                </a:solidFill>
              </a:rPr>
              <a:t> 1400.25 Volume 431, Section 3.5</a:t>
            </a:r>
          </a:p>
          <a:p>
            <a:pPr marL="0" indent="0">
              <a:buNone/>
            </a:pPr>
            <a:r>
              <a:rPr lang="en-US" sz="2000" b="1" dirty="0">
                <a:solidFill>
                  <a:srgbClr val="2F5597"/>
                </a:solidFill>
              </a:rPr>
              <a:t>(2) Performance Narrative</a:t>
            </a:r>
            <a:r>
              <a:rPr lang="en-US" sz="2000" dirty="0">
                <a:solidFill>
                  <a:srgbClr val="2F5597"/>
                </a:solidFill>
              </a:rPr>
              <a:t>. Supervisors will write a performance narrative that succinctly addresses the employee's performance measured against the performance standards for the appraisal cycle. </a:t>
            </a:r>
          </a:p>
          <a:p>
            <a:pPr marL="457200" lvl="1" indent="0">
              <a:buNone/>
            </a:pPr>
            <a:r>
              <a:rPr lang="en-US" sz="2000" dirty="0">
                <a:solidFill>
                  <a:srgbClr val="2F5597"/>
                </a:solidFill>
              </a:rPr>
              <a:t>(a) The performance narrative justifies how an employee's ratings are determined and provides support for recognition and rewards (or any administrative or adverse action, if necessary). </a:t>
            </a:r>
          </a:p>
          <a:p>
            <a:pPr marL="457200" lvl="1" indent="0">
              <a:buNone/>
            </a:pPr>
            <a:r>
              <a:rPr lang="en-US" sz="2000" dirty="0">
                <a:solidFill>
                  <a:srgbClr val="2F5597"/>
                </a:solidFill>
              </a:rPr>
              <a:t>(b) Performance narratives are required for each element rated "Outstanding" and "Unacceptable." Additionally, performance narratives are highly encouraged for each element rated "Fully Successful" as a means of recognizing all levels of accomplishments and contributions to mission success.</a:t>
            </a:r>
          </a:p>
        </p:txBody>
      </p:sp>
      <p:sp>
        <p:nvSpPr>
          <p:cNvPr id="2" name="Title 1"/>
          <p:cNvSpPr>
            <a:spLocks noGrp="1"/>
          </p:cNvSpPr>
          <p:nvPr>
            <p:ph type="title" idx="4294967295"/>
          </p:nvPr>
        </p:nvSpPr>
        <p:spPr>
          <a:xfrm>
            <a:off x="0" y="284163"/>
            <a:ext cx="11353800" cy="692150"/>
          </a:xfrm>
        </p:spPr>
        <p:txBody>
          <a:bodyPr>
            <a:noAutofit/>
          </a:bodyP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Bargaining Guidance</a:t>
            </a:r>
          </a:p>
        </p:txBody>
      </p:sp>
      <p:sp>
        <p:nvSpPr>
          <p:cNvPr id="6" name="Content Placeholder 2"/>
          <p:cNvSpPr txBox="1">
            <a:spLocks/>
          </p:cNvSpPr>
          <p:nvPr/>
        </p:nvSpPr>
        <p:spPr>
          <a:xfrm>
            <a:off x="6735146" y="4416491"/>
            <a:ext cx="4618654" cy="1735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prstClr val="black"/>
              </a:solidFill>
            </a:endParaRPr>
          </a:p>
        </p:txBody>
      </p:sp>
      <p:sp>
        <p:nvSpPr>
          <p:cNvPr id="11" name="Content Placeholder 8"/>
          <p:cNvSpPr txBox="1">
            <a:spLocks/>
          </p:cNvSpPr>
          <p:nvPr/>
        </p:nvSpPr>
        <p:spPr>
          <a:xfrm>
            <a:off x="6842760" y="1295400"/>
            <a:ext cx="4819152" cy="497205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300" b="1" dirty="0">
                <a:solidFill>
                  <a:prstClr val="black"/>
                </a:solidFill>
              </a:rPr>
              <a:t>UNION PROPOSAL _____</a:t>
            </a:r>
            <a:endParaRPr lang="en-US" sz="2300" dirty="0">
              <a:solidFill>
                <a:prstClr val="black"/>
              </a:solidFill>
            </a:endParaRPr>
          </a:p>
          <a:p>
            <a:pPr marL="0" indent="0">
              <a:buFont typeface="Arial" panose="020B0604020202020204" pitchFamily="34" charset="0"/>
              <a:buNone/>
            </a:pPr>
            <a:r>
              <a:rPr lang="en-US" sz="2300" dirty="0">
                <a:solidFill>
                  <a:prstClr val="black"/>
                </a:solidFill>
              </a:rPr>
              <a:t>Performance narratives will be provided for each element.</a:t>
            </a:r>
          </a:p>
          <a:p>
            <a:pPr marL="0" indent="0">
              <a:buFont typeface="Arial" panose="020B0604020202020204" pitchFamily="34" charset="0"/>
              <a:buNone/>
            </a:pPr>
            <a:endParaRPr lang="en-US" sz="2300" dirty="0">
              <a:solidFill>
                <a:prstClr val="black"/>
              </a:solidFill>
            </a:endParaRPr>
          </a:p>
        </p:txBody>
      </p:sp>
    </p:spTree>
    <p:extLst>
      <p:ext uri="{BB962C8B-B14F-4D97-AF65-F5344CB8AC3E}">
        <p14:creationId xmlns:p14="http://schemas.microsoft.com/office/powerpoint/2010/main" val="140738705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363274" y="331304"/>
            <a:ext cx="8990525" cy="1149419"/>
          </a:xfrm>
        </p:spPr>
        <p:txBody>
          <a:bodyPr>
            <a:normAutofit/>
          </a:bodyPr>
          <a:lstStyle/>
          <a:p>
            <a:r>
              <a:rPr lang="en-US" sz="3500" b="1" dirty="0">
                <a:solidFill>
                  <a:srgbClr val="003399"/>
                </a:solidFill>
                <a:latin typeface="Arial" panose="020B0604020202020204" pitchFamily="34" charset="0"/>
                <a:cs typeface="Arial" panose="020B0604020202020204" pitchFamily="34" charset="0"/>
              </a:rPr>
              <a:t>Local Communications Planning</a:t>
            </a:r>
            <a:endParaRPr lang="en-US" sz="3500" dirty="0">
              <a:solidFill>
                <a:srgbClr val="003399"/>
              </a:solidFill>
              <a:latin typeface="Arial" panose="020B0604020202020204" pitchFamily="34" charset="0"/>
              <a:cs typeface="Arial" panose="020B0604020202020204" pitchFamily="34" charset="0"/>
            </a:endParaRPr>
          </a:p>
        </p:txBody>
      </p:sp>
      <p:sp>
        <p:nvSpPr>
          <p:cNvPr id="9" name="Content Placeholder 8"/>
          <p:cNvSpPr>
            <a:spLocks noGrp="1"/>
          </p:cNvSpPr>
          <p:nvPr>
            <p:ph sz="half" idx="1"/>
          </p:nvPr>
        </p:nvSpPr>
        <p:spPr>
          <a:xfrm>
            <a:off x="2094807" y="1379911"/>
            <a:ext cx="6217920" cy="5391440"/>
          </a:xfrm>
        </p:spPr>
        <p:txBody>
          <a:bodyPr>
            <a:normAutofit/>
          </a:bodyPr>
          <a:lstStyle/>
          <a:p>
            <a:pPr marL="514350" indent="-514350">
              <a:buFont typeface="+mj-lt"/>
              <a:buAutoNum type="arabicPeriod"/>
            </a:pPr>
            <a:r>
              <a:rPr lang="en-US" dirty="0">
                <a:solidFill>
                  <a:schemeClr val="tx1">
                    <a:lumMod val="75000"/>
                    <a:lumOff val="25000"/>
                  </a:schemeClr>
                </a:solidFill>
              </a:rPr>
              <a:t>Determine your goals</a:t>
            </a:r>
          </a:p>
          <a:p>
            <a:pPr marL="514350" indent="-514350">
              <a:buFont typeface="+mj-lt"/>
              <a:buAutoNum type="arabicPeriod"/>
            </a:pPr>
            <a:r>
              <a:rPr lang="en-US" dirty="0">
                <a:solidFill>
                  <a:schemeClr val="tx1">
                    <a:lumMod val="75000"/>
                    <a:lumOff val="25000"/>
                  </a:schemeClr>
                </a:solidFill>
              </a:rPr>
              <a:t>Develop a message</a:t>
            </a:r>
          </a:p>
          <a:p>
            <a:pPr marL="514350" indent="-514350">
              <a:buFont typeface="+mj-lt"/>
              <a:buAutoNum type="arabicPeriod"/>
            </a:pPr>
            <a:r>
              <a:rPr lang="en-US" dirty="0">
                <a:solidFill>
                  <a:schemeClr val="tx1">
                    <a:lumMod val="75000"/>
                    <a:lumOff val="25000"/>
                  </a:schemeClr>
                </a:solidFill>
              </a:rPr>
              <a:t>Evaluate where you are now</a:t>
            </a:r>
          </a:p>
          <a:p>
            <a:pPr lvl="1"/>
            <a:r>
              <a:rPr lang="en-US" dirty="0">
                <a:solidFill>
                  <a:schemeClr val="tx1">
                    <a:lumMod val="75000"/>
                    <a:lumOff val="25000"/>
                  </a:schemeClr>
                </a:solidFill>
              </a:rPr>
              <a:t>Tools?</a:t>
            </a:r>
          </a:p>
          <a:p>
            <a:pPr lvl="1"/>
            <a:r>
              <a:rPr lang="en-US" dirty="0">
                <a:solidFill>
                  <a:schemeClr val="tx1">
                    <a:lumMod val="75000"/>
                    <a:lumOff val="25000"/>
                  </a:schemeClr>
                </a:solidFill>
              </a:rPr>
              <a:t>Past topics/issues?</a:t>
            </a:r>
          </a:p>
          <a:p>
            <a:pPr lvl="1"/>
            <a:r>
              <a:rPr lang="en-US" dirty="0">
                <a:solidFill>
                  <a:schemeClr val="tx1">
                    <a:lumMod val="75000"/>
                    <a:lumOff val="25000"/>
                  </a:schemeClr>
                </a:solidFill>
              </a:rPr>
              <a:t>Resources?</a:t>
            </a:r>
          </a:p>
          <a:p>
            <a:pPr lvl="1"/>
            <a:r>
              <a:rPr lang="en-US" dirty="0">
                <a:solidFill>
                  <a:schemeClr val="tx1">
                    <a:lumMod val="75000"/>
                    <a:lumOff val="25000"/>
                  </a:schemeClr>
                </a:solidFill>
              </a:rPr>
              <a:t>Are you reaching your audience?</a:t>
            </a:r>
          </a:p>
          <a:p>
            <a:pPr marL="514350" indent="-514350">
              <a:buFont typeface="+mj-lt"/>
              <a:buAutoNum type="arabicPeriod"/>
            </a:pPr>
            <a:r>
              <a:rPr lang="en-US" dirty="0">
                <a:solidFill>
                  <a:schemeClr val="tx1">
                    <a:lumMod val="75000"/>
                    <a:lumOff val="25000"/>
                  </a:schemeClr>
                </a:solidFill>
              </a:rPr>
              <a:t>Evaluate success</a:t>
            </a:r>
          </a:p>
          <a:p>
            <a:pPr lvl="1"/>
            <a:r>
              <a:rPr lang="en-US" dirty="0">
                <a:solidFill>
                  <a:schemeClr val="tx1">
                    <a:lumMod val="75000"/>
                    <a:lumOff val="25000"/>
                  </a:schemeClr>
                </a:solidFill>
              </a:rPr>
              <a:t>How many people are you reaching?</a:t>
            </a:r>
          </a:p>
          <a:p>
            <a:pPr lvl="1"/>
            <a:r>
              <a:rPr lang="en-US" dirty="0">
                <a:solidFill>
                  <a:schemeClr val="tx1">
                    <a:lumMod val="75000"/>
                    <a:lumOff val="25000"/>
                  </a:schemeClr>
                </a:solidFill>
              </a:rPr>
              <a:t>How many of those people are engaging with your content?</a:t>
            </a:r>
          </a:p>
          <a:p>
            <a:pPr lvl="1"/>
            <a:r>
              <a:rPr lang="en-US" dirty="0">
                <a:solidFill>
                  <a:schemeClr val="tx1">
                    <a:lumMod val="75000"/>
                    <a:lumOff val="25000"/>
                  </a:schemeClr>
                </a:solidFill>
              </a:rPr>
              <a:t>How do you measure success?</a:t>
            </a:r>
          </a:p>
          <a:p>
            <a:endParaRPr lang="en-US" sz="2400" dirty="0">
              <a:solidFill>
                <a:schemeClr val="tx1">
                  <a:lumMod val="75000"/>
                  <a:lumOff val="25000"/>
                </a:schemeClr>
              </a:solidFill>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E57F36-6D23-4C39-A2C3-D58391D75D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50" y="67325"/>
            <a:ext cx="2286000" cy="2194561"/>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25271" t="5870" r="-1"/>
          <a:stretch/>
        </p:blipFill>
        <p:spPr>
          <a:xfrm>
            <a:off x="8137349" y="1728077"/>
            <a:ext cx="3938273" cy="3849623"/>
          </a:xfrm>
          <a:prstGeom prst="rect">
            <a:avLst/>
          </a:prstGeom>
        </p:spPr>
      </p:pic>
    </p:spTree>
    <p:extLst>
      <p:ext uri="{BB962C8B-B14F-4D97-AF65-F5344CB8AC3E}">
        <p14:creationId xmlns:p14="http://schemas.microsoft.com/office/powerpoint/2010/main" val="36244932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FFCC00">
            <a:alpha val="23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05318" y="575778"/>
            <a:ext cx="8700753" cy="746240"/>
          </a:xfrm>
        </p:spPr>
        <p:txBody>
          <a:bodyPr>
            <a:normAutofit/>
          </a:bodyPr>
          <a:lstStyle/>
          <a:p>
            <a:r>
              <a:rPr lang="en-US" sz="3800" b="1" dirty="0">
                <a:solidFill>
                  <a:srgbClr val="003399"/>
                </a:solidFill>
                <a:latin typeface="Arial" panose="020B0604020202020204" pitchFamily="34" charset="0"/>
                <a:cs typeface="Arial" panose="020B0604020202020204" pitchFamily="34" charset="0"/>
              </a:rPr>
              <a:t>Day 2 Wrap-Up Activity</a:t>
            </a:r>
          </a:p>
        </p:txBody>
      </p:sp>
      <p:sp>
        <p:nvSpPr>
          <p:cNvPr id="16" name="Text Placeholder 15"/>
          <p:cNvSpPr>
            <a:spLocks noGrp="1"/>
          </p:cNvSpPr>
          <p:nvPr>
            <p:ph type="body" sz="half" idx="2"/>
          </p:nvPr>
        </p:nvSpPr>
        <p:spPr>
          <a:xfrm>
            <a:off x="1878680" y="1813846"/>
            <a:ext cx="9809019" cy="5051199"/>
          </a:xfrm>
        </p:spPr>
        <p:txBody>
          <a:bodyPr>
            <a:normAutofit/>
          </a:bodyPr>
          <a:lstStyle/>
          <a:p>
            <a:pPr>
              <a:spcBef>
                <a:spcPts val="600"/>
              </a:spcBef>
              <a:spcAft>
                <a:spcPts val="600"/>
              </a:spcAft>
            </a:pPr>
            <a:r>
              <a:rPr lang="en-US" sz="3800" b="1" cap="small" dirty="0">
                <a:solidFill>
                  <a:schemeClr val="tx1">
                    <a:lumMod val="75000"/>
                    <a:lumOff val="25000"/>
                  </a:schemeClr>
                </a:solidFill>
              </a:rPr>
              <a:t>Create a Communications Plan for your Local</a:t>
            </a:r>
          </a:p>
          <a:p>
            <a:pPr lvl="1">
              <a:spcBef>
                <a:spcPts val="600"/>
              </a:spcBef>
              <a:spcAft>
                <a:spcPts val="600"/>
              </a:spcAft>
            </a:pPr>
            <a:r>
              <a:rPr lang="en-US" sz="2800" b="1" dirty="0">
                <a:solidFill>
                  <a:schemeClr val="tx1">
                    <a:lumMod val="75000"/>
                    <a:lumOff val="25000"/>
                  </a:schemeClr>
                </a:solidFill>
              </a:rPr>
              <a:t>How will you communicate with members and nonmembers:</a:t>
            </a:r>
          </a:p>
          <a:p>
            <a:pPr marL="914400" lvl="1" indent="-457200">
              <a:spcBef>
                <a:spcPts val="600"/>
              </a:spcBef>
              <a:spcAft>
                <a:spcPts val="600"/>
              </a:spcAft>
              <a:buFont typeface="Arial" panose="020B0604020202020204" pitchFamily="34" charset="0"/>
              <a:buChar char="•"/>
            </a:pPr>
            <a:r>
              <a:rPr lang="en-US" sz="2800" b="1" dirty="0">
                <a:solidFill>
                  <a:schemeClr val="tx1">
                    <a:lumMod val="75000"/>
                    <a:lumOff val="25000"/>
                  </a:schemeClr>
                </a:solidFill>
              </a:rPr>
              <a:t>What New Beginnings is, what they need to know</a:t>
            </a:r>
          </a:p>
          <a:p>
            <a:pPr marL="1371600" lvl="2" indent="-457200">
              <a:spcBef>
                <a:spcPts val="600"/>
              </a:spcBef>
              <a:spcAft>
                <a:spcPts val="600"/>
              </a:spcAft>
              <a:buFont typeface="Arial" panose="020B0604020202020204" pitchFamily="34" charset="0"/>
              <a:buChar char="•"/>
            </a:pPr>
            <a:r>
              <a:rPr lang="en-US" sz="2600" b="1" dirty="0">
                <a:solidFill>
                  <a:schemeClr val="tx1">
                    <a:lumMod val="75000"/>
                    <a:lumOff val="25000"/>
                  </a:schemeClr>
                </a:solidFill>
              </a:rPr>
              <a:t>What is your message?</a:t>
            </a:r>
          </a:p>
          <a:p>
            <a:pPr marL="914400" lvl="1" indent="-457200">
              <a:spcBef>
                <a:spcPts val="600"/>
              </a:spcBef>
              <a:spcAft>
                <a:spcPts val="600"/>
              </a:spcAft>
              <a:buFont typeface="Arial" panose="020B0604020202020204" pitchFamily="34" charset="0"/>
              <a:buChar char="•"/>
            </a:pPr>
            <a:r>
              <a:rPr lang="en-US" sz="2800" b="1" dirty="0">
                <a:solidFill>
                  <a:schemeClr val="tx1">
                    <a:lumMod val="75000"/>
                    <a:lumOff val="25000"/>
                  </a:schemeClr>
                </a:solidFill>
              </a:rPr>
              <a:t>How the Local is available to help</a:t>
            </a:r>
          </a:p>
          <a:p>
            <a:pPr marL="914400" lvl="1" indent="-457200">
              <a:spcBef>
                <a:spcPts val="600"/>
              </a:spcBef>
              <a:spcAft>
                <a:spcPts val="600"/>
              </a:spcAft>
              <a:buFont typeface="Arial" panose="020B0604020202020204" pitchFamily="34" charset="0"/>
              <a:buChar char="•"/>
            </a:pPr>
            <a:r>
              <a:rPr lang="en-US" sz="2800" b="1" dirty="0">
                <a:solidFill>
                  <a:schemeClr val="tx1">
                    <a:lumMod val="75000"/>
                    <a:lumOff val="25000"/>
                  </a:schemeClr>
                </a:solidFill>
              </a:rPr>
              <a:t>Ensuring nonmembers (and members) associate this help with AFGE</a:t>
            </a:r>
            <a:endParaRPr lang="en-US" sz="2600" b="1" dirty="0">
              <a:solidFill>
                <a:schemeClr val="tx1">
                  <a:lumMod val="75000"/>
                  <a:lumOff val="25000"/>
                </a:schemeClr>
              </a:solidFill>
            </a:endParaRPr>
          </a:p>
          <a:p>
            <a:endParaRPr lang="en-US" sz="2800" b="1" dirty="0">
              <a:solidFill>
                <a:schemeClr val="tx1">
                  <a:lumMod val="75000"/>
                  <a:lumOff val="25000"/>
                </a:schemeClr>
              </a:solidFill>
            </a:endParaRPr>
          </a:p>
          <a:p>
            <a:pPr marL="685800" lvl="1" indent="-228600">
              <a:buFont typeface="Arial" panose="020B0604020202020204" pitchFamily="34" charset="0"/>
              <a:buChar char="•"/>
            </a:pPr>
            <a:endParaRPr lang="en-US" sz="1800" dirty="0">
              <a:solidFill>
                <a:schemeClr val="tx1">
                  <a:lumMod val="75000"/>
                  <a:lumOff val="25000"/>
                </a:schemeClr>
              </a:solidFill>
            </a:endParaRPr>
          </a:p>
          <a:p>
            <a:pPr marL="1143000" lvl="2" indent="-228600">
              <a:buFont typeface="Arial" panose="020B0604020202020204" pitchFamily="34" charset="0"/>
              <a:buChar char="•"/>
            </a:pPr>
            <a:endParaRPr lang="en-US" sz="1600" dirty="0">
              <a:solidFill>
                <a:schemeClr val="tx1">
                  <a:lumMod val="75000"/>
                  <a:lumOff val="25000"/>
                </a:schemeClr>
              </a:solidFill>
            </a:endParaRPr>
          </a:p>
          <a:p>
            <a:pPr marL="685800" lvl="1" indent="-228600">
              <a:buFont typeface="Arial" panose="020B0604020202020204" pitchFamily="34" charset="0"/>
              <a:buChar char="•"/>
            </a:pPr>
            <a:endParaRPr lang="en-US" sz="1800" dirty="0">
              <a:solidFill>
                <a:schemeClr val="tx1">
                  <a:lumMod val="75000"/>
                  <a:lumOff val="25000"/>
                </a:schemeClr>
              </a:solidFill>
            </a:endParaRPr>
          </a:p>
          <a:p>
            <a:pPr marL="685800" lvl="1" indent="-228600">
              <a:buFont typeface="Arial" panose="020B0604020202020204" pitchFamily="34" charset="0"/>
              <a:buChar char="•"/>
            </a:pPr>
            <a:endParaRPr lang="en-US" sz="2000" dirty="0">
              <a:solidFill>
                <a:schemeClr val="tx1">
                  <a:lumMod val="75000"/>
                  <a:lumOff val="25000"/>
                </a:schemeClr>
              </a:solidFill>
            </a:endParaRPr>
          </a:p>
          <a:p>
            <a:pPr marL="1143000" lvl="2" indent="-228600">
              <a:buFont typeface="Arial" panose="020B0604020202020204" pitchFamily="34" charset="0"/>
              <a:buChar char="•"/>
            </a:pPr>
            <a:endParaRPr lang="en-US" sz="1800" dirty="0">
              <a:solidFill>
                <a:schemeClr val="tx1">
                  <a:lumMod val="75000"/>
                  <a:lumOff val="25000"/>
                </a:schemeClr>
              </a:solidFill>
            </a:endParaRPr>
          </a:p>
          <a:p>
            <a:pPr lvl="2"/>
            <a:endParaRPr lang="en-US" sz="1800" dirty="0">
              <a:solidFill>
                <a:schemeClr val="tx1">
                  <a:lumMod val="75000"/>
                  <a:lumOff val="25000"/>
                </a:schemeClr>
              </a:solidFill>
            </a:endParaRPr>
          </a:p>
          <a:p>
            <a:pPr marL="285750" indent="-285750">
              <a:buFont typeface="Arial" panose="020B0604020202020204" pitchFamily="34" charset="0"/>
              <a:buChar char="•"/>
            </a:pPr>
            <a:endParaRPr lang="en-US" sz="2000" dirty="0">
              <a:solidFill>
                <a:schemeClr val="tx1">
                  <a:lumMod val="75000"/>
                  <a:lumOff val="25000"/>
                </a:schemeClr>
              </a:solidFill>
            </a:endParaRPr>
          </a:p>
        </p:txBody>
      </p:sp>
      <p:sp>
        <p:nvSpPr>
          <p:cNvPr id="6" name="Content Placeholder 2"/>
          <p:cNvSpPr txBox="1">
            <a:spLocks/>
          </p:cNvSpPr>
          <p:nvPr/>
        </p:nvSpPr>
        <p:spPr>
          <a:xfrm>
            <a:off x="6735146" y="4416491"/>
            <a:ext cx="4618654" cy="1735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E57F36-6D23-4C39-A2C3-D58391D75D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50" y="67325"/>
            <a:ext cx="2286000" cy="2194561"/>
          </a:xfrm>
          <a:prstGeom prst="rect">
            <a:avLst/>
          </a:prstGeom>
        </p:spPr>
      </p:pic>
    </p:spTree>
    <p:extLst>
      <p:ext uri="{BB962C8B-B14F-4D97-AF65-F5344CB8AC3E}">
        <p14:creationId xmlns:p14="http://schemas.microsoft.com/office/powerpoint/2010/main" val="25431532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273420" y="365125"/>
            <a:ext cx="7156580" cy="1325563"/>
          </a:xfrm>
        </p:spPr>
        <p:txBody>
          <a:bodyPr>
            <a:normAutofit/>
          </a:bodyPr>
          <a:lstStyle/>
          <a:p>
            <a:pPr algn="ctr"/>
            <a:r>
              <a:rPr lang="en-US" sz="3200" b="1" dirty="0">
                <a:solidFill>
                  <a:srgbClr val="003399"/>
                </a:solidFill>
                <a:latin typeface="Arial" panose="020B0604020202020204" pitchFamily="34" charset="0"/>
                <a:cs typeface="Arial" panose="020B0604020202020204" pitchFamily="34" charset="0"/>
              </a:rPr>
              <a:t>Module 2 Objectives:</a:t>
            </a:r>
          </a:p>
        </p:txBody>
      </p:sp>
      <p:sp>
        <p:nvSpPr>
          <p:cNvPr id="5" name="Content Placeholder 2"/>
          <p:cNvSpPr>
            <a:spLocks noGrp="1"/>
          </p:cNvSpPr>
          <p:nvPr>
            <p:ph idx="1"/>
          </p:nvPr>
        </p:nvSpPr>
        <p:spPr>
          <a:xfrm>
            <a:off x="4825423" y="1453632"/>
            <a:ext cx="6395027" cy="5042418"/>
          </a:xfrm>
        </p:spPr>
        <p:txBody>
          <a:bodyPr>
            <a:normAutofit/>
          </a:bodyPr>
          <a:lstStyle/>
          <a:p>
            <a:pPr lvl="1">
              <a:lnSpc>
                <a:spcPct val="100000"/>
              </a:lnSpc>
            </a:pPr>
            <a:r>
              <a:rPr lang="en-US" sz="2000" dirty="0">
                <a:solidFill>
                  <a:schemeClr val="tx1">
                    <a:lumMod val="75000"/>
                    <a:lumOff val="25000"/>
                  </a:schemeClr>
                </a:solidFill>
              </a:rPr>
              <a:t>Define the “performance plan” and recognize what it needs to include.</a:t>
            </a:r>
          </a:p>
          <a:p>
            <a:pPr marL="457200" lvl="1" indent="0">
              <a:lnSpc>
                <a:spcPct val="100000"/>
              </a:lnSpc>
              <a:buNone/>
            </a:pPr>
            <a:endParaRPr lang="en-US" sz="2000" dirty="0">
              <a:solidFill>
                <a:schemeClr val="tx1">
                  <a:lumMod val="75000"/>
                  <a:lumOff val="25000"/>
                </a:schemeClr>
              </a:solidFill>
            </a:endParaRPr>
          </a:p>
          <a:p>
            <a:pPr lvl="1">
              <a:lnSpc>
                <a:spcPct val="100000"/>
              </a:lnSpc>
            </a:pPr>
            <a:r>
              <a:rPr lang="en-US" sz="2000" dirty="0">
                <a:solidFill>
                  <a:schemeClr val="tx1">
                    <a:lumMod val="75000"/>
                    <a:lumOff val="25000"/>
                  </a:schemeClr>
                </a:solidFill>
              </a:rPr>
              <a:t>Differentiate between “performance elements” and “performance standards.”</a:t>
            </a:r>
          </a:p>
          <a:p>
            <a:pPr marL="457200" lvl="1" indent="0">
              <a:lnSpc>
                <a:spcPct val="100000"/>
              </a:lnSpc>
              <a:buNone/>
            </a:pPr>
            <a:endParaRPr lang="en-US" sz="2000" dirty="0">
              <a:solidFill>
                <a:schemeClr val="tx1">
                  <a:lumMod val="75000"/>
                  <a:lumOff val="25000"/>
                </a:schemeClr>
              </a:solidFill>
            </a:endParaRPr>
          </a:p>
          <a:p>
            <a:pPr lvl="1">
              <a:lnSpc>
                <a:spcPct val="100000"/>
              </a:lnSpc>
            </a:pPr>
            <a:r>
              <a:rPr lang="en-US" sz="2000" dirty="0">
                <a:solidFill>
                  <a:schemeClr val="tx1">
                    <a:lumMod val="75000"/>
                    <a:lumOff val="25000"/>
                  </a:schemeClr>
                </a:solidFill>
              </a:rPr>
              <a:t>Recognize and employ multiple methods for capturing and communicating success over the course of the appraisal period.</a:t>
            </a:r>
          </a:p>
          <a:p>
            <a:pPr lvl="1">
              <a:lnSpc>
                <a:spcPct val="100000"/>
              </a:lnSpc>
            </a:pPr>
            <a:endParaRPr lang="en-US" sz="2000" dirty="0">
              <a:solidFill>
                <a:schemeClr val="tx1">
                  <a:lumMod val="75000"/>
                  <a:lumOff val="25000"/>
                </a:schemeClr>
              </a:solidFill>
            </a:endParaRPr>
          </a:p>
          <a:p>
            <a:pPr lvl="1">
              <a:lnSpc>
                <a:spcPct val="100000"/>
              </a:lnSpc>
            </a:pPr>
            <a:r>
              <a:rPr lang="en-US" sz="2000" dirty="0">
                <a:solidFill>
                  <a:schemeClr val="tx1">
                    <a:lumMod val="75000"/>
                    <a:lumOff val="25000"/>
                  </a:schemeClr>
                </a:solidFill>
              </a:rPr>
              <a:t>Develop an effective self-assessment.</a:t>
            </a:r>
          </a:p>
          <a:p>
            <a:pPr lvl="1">
              <a:lnSpc>
                <a:spcPct val="100000"/>
              </a:lnSpc>
            </a:pPr>
            <a:endParaRPr lang="en-US" sz="2000" dirty="0">
              <a:solidFill>
                <a:schemeClr val="tx1">
                  <a:lumMod val="75000"/>
                  <a:lumOff val="25000"/>
                </a:schemeClr>
              </a:solidFill>
            </a:endParaRPr>
          </a:p>
          <a:p>
            <a:pPr lvl="1">
              <a:lnSpc>
                <a:spcPct val="100000"/>
              </a:lnSpc>
            </a:pPr>
            <a:r>
              <a:rPr lang="en-US" sz="2000" dirty="0">
                <a:solidFill>
                  <a:schemeClr val="tx1">
                    <a:lumMod val="75000"/>
                    <a:lumOff val="25000"/>
                  </a:schemeClr>
                </a:solidFill>
              </a:rPr>
              <a:t>Explain how the rating of record is determined and how it affects the employee.</a:t>
            </a:r>
          </a:p>
          <a:p>
            <a:pPr marL="457200" lvl="1" indent="0">
              <a:lnSpc>
                <a:spcPct val="100000"/>
              </a:lnSpc>
              <a:buNone/>
            </a:pPr>
            <a:endParaRPr lang="en-US" sz="2000" dirty="0">
              <a:solidFill>
                <a:schemeClr val="tx1">
                  <a:lumMod val="75000"/>
                  <a:lumOff val="25000"/>
                </a:schemeClr>
              </a:solidFill>
            </a:endParaRPr>
          </a:p>
        </p:txBody>
      </p:sp>
      <p:grpSp>
        <p:nvGrpSpPr>
          <p:cNvPr id="12" name="Group 11"/>
          <p:cNvGrpSpPr/>
          <p:nvPr/>
        </p:nvGrpSpPr>
        <p:grpSpPr>
          <a:xfrm>
            <a:off x="4596823" y="1427319"/>
            <a:ext cx="478536" cy="769440"/>
            <a:chOff x="4950691" y="1276682"/>
            <a:chExt cx="471055" cy="723824"/>
          </a:xfrm>
        </p:grpSpPr>
        <p:sp>
          <p:nvSpPr>
            <p:cNvPr id="7" name="TextBox 6"/>
            <p:cNvSpPr txBox="1"/>
            <p:nvPr/>
          </p:nvSpPr>
          <p:spPr>
            <a:xfrm>
              <a:off x="4950691" y="1276682"/>
              <a:ext cx="471055" cy="7238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C000"/>
                  </a:solidFill>
                  <a:effectLst/>
                  <a:uLnTx/>
                  <a:uFillTx/>
                  <a:latin typeface="Calibri" panose="020F0502020204030204"/>
                  <a:ea typeface="+mn-ea"/>
                  <a:cs typeface="+mn-cs"/>
                </a:rPr>
                <a:t>1</a:t>
              </a:r>
            </a:p>
          </p:txBody>
        </p:sp>
        <p:cxnSp>
          <p:nvCxnSpPr>
            <p:cNvPr id="10" name="Straight Connector 9"/>
            <p:cNvCxnSpPr/>
            <p:nvPr/>
          </p:nvCxnSpPr>
          <p:spPr>
            <a:xfrm>
              <a:off x="5421746" y="1382060"/>
              <a:ext cx="0" cy="5135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4596823" y="2510755"/>
            <a:ext cx="478536" cy="769440"/>
            <a:chOff x="4950691" y="1364156"/>
            <a:chExt cx="471055" cy="723824"/>
          </a:xfrm>
        </p:grpSpPr>
        <p:sp>
          <p:nvSpPr>
            <p:cNvPr id="28" name="TextBox 27"/>
            <p:cNvSpPr txBox="1"/>
            <p:nvPr/>
          </p:nvSpPr>
          <p:spPr>
            <a:xfrm>
              <a:off x="4950691" y="1364156"/>
              <a:ext cx="471055" cy="7238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C000"/>
                  </a:solidFill>
                  <a:effectLst/>
                  <a:uLnTx/>
                  <a:uFillTx/>
                  <a:latin typeface="Calibri" panose="020F0502020204030204"/>
                  <a:ea typeface="+mn-ea"/>
                  <a:cs typeface="+mn-cs"/>
                </a:rPr>
                <a:t>2</a:t>
              </a:r>
            </a:p>
          </p:txBody>
        </p:sp>
        <p:cxnSp>
          <p:nvCxnSpPr>
            <p:cNvPr id="29" name="Straight Connector 28"/>
            <p:cNvCxnSpPr/>
            <p:nvPr/>
          </p:nvCxnSpPr>
          <p:spPr>
            <a:xfrm>
              <a:off x="5421746" y="1484113"/>
              <a:ext cx="0" cy="5135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4596823" y="3575341"/>
            <a:ext cx="478536" cy="769440"/>
            <a:chOff x="4950691" y="1364156"/>
            <a:chExt cx="471055" cy="723824"/>
          </a:xfrm>
        </p:grpSpPr>
        <p:sp>
          <p:nvSpPr>
            <p:cNvPr id="31" name="TextBox 30"/>
            <p:cNvSpPr txBox="1"/>
            <p:nvPr/>
          </p:nvSpPr>
          <p:spPr>
            <a:xfrm>
              <a:off x="4950691" y="1364156"/>
              <a:ext cx="471055" cy="7238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C000"/>
                  </a:solidFill>
                  <a:effectLst/>
                  <a:uLnTx/>
                  <a:uFillTx/>
                  <a:latin typeface="Calibri" panose="020F0502020204030204"/>
                  <a:ea typeface="+mn-ea"/>
                  <a:cs typeface="+mn-cs"/>
                </a:rPr>
                <a:t>3</a:t>
              </a:r>
            </a:p>
          </p:txBody>
        </p:sp>
        <p:cxnSp>
          <p:nvCxnSpPr>
            <p:cNvPr id="32" name="Straight Connector 31"/>
            <p:cNvCxnSpPr/>
            <p:nvPr/>
          </p:nvCxnSpPr>
          <p:spPr>
            <a:xfrm>
              <a:off x="5421746" y="1484114"/>
              <a:ext cx="0" cy="5135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4596823" y="4824796"/>
            <a:ext cx="478536" cy="769440"/>
            <a:chOff x="4950691" y="1364156"/>
            <a:chExt cx="471055" cy="723824"/>
          </a:xfrm>
        </p:grpSpPr>
        <p:sp>
          <p:nvSpPr>
            <p:cNvPr id="34" name="TextBox 33"/>
            <p:cNvSpPr txBox="1"/>
            <p:nvPr/>
          </p:nvSpPr>
          <p:spPr>
            <a:xfrm>
              <a:off x="4950691" y="1364156"/>
              <a:ext cx="471055" cy="7238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C000"/>
                  </a:solidFill>
                  <a:effectLst/>
                  <a:uLnTx/>
                  <a:uFillTx/>
                  <a:latin typeface="Calibri" panose="020F0502020204030204"/>
                  <a:ea typeface="+mn-ea"/>
                  <a:cs typeface="+mn-cs"/>
                </a:rPr>
                <a:t>4</a:t>
              </a:r>
            </a:p>
          </p:txBody>
        </p:sp>
        <p:cxnSp>
          <p:nvCxnSpPr>
            <p:cNvPr id="35" name="Straight Connector 34"/>
            <p:cNvCxnSpPr/>
            <p:nvPr/>
          </p:nvCxnSpPr>
          <p:spPr>
            <a:xfrm>
              <a:off x="5421746" y="1484114"/>
              <a:ext cx="0" cy="5135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E57F36-6D23-4C39-A2C3-D58391D75D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9" name="Group 18"/>
          <p:cNvGrpSpPr/>
          <p:nvPr/>
        </p:nvGrpSpPr>
        <p:grpSpPr>
          <a:xfrm>
            <a:off x="4583586" y="5659762"/>
            <a:ext cx="478536" cy="769440"/>
            <a:chOff x="4950691" y="1364156"/>
            <a:chExt cx="471055" cy="723824"/>
          </a:xfrm>
        </p:grpSpPr>
        <p:sp>
          <p:nvSpPr>
            <p:cNvPr id="20" name="TextBox 19"/>
            <p:cNvSpPr txBox="1"/>
            <p:nvPr/>
          </p:nvSpPr>
          <p:spPr>
            <a:xfrm>
              <a:off x="4950691" y="1364156"/>
              <a:ext cx="471055" cy="7238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C000"/>
                  </a:solidFill>
                  <a:effectLst/>
                  <a:uLnTx/>
                  <a:uFillTx/>
                  <a:latin typeface="Calibri" panose="020F0502020204030204"/>
                  <a:ea typeface="+mn-ea"/>
                  <a:cs typeface="+mn-cs"/>
                </a:rPr>
                <a:t>5</a:t>
              </a:r>
            </a:p>
          </p:txBody>
        </p:sp>
        <p:cxnSp>
          <p:nvCxnSpPr>
            <p:cNvPr id="21" name="Straight Connector 20"/>
            <p:cNvCxnSpPr/>
            <p:nvPr/>
          </p:nvCxnSpPr>
          <p:spPr>
            <a:xfrm>
              <a:off x="5421746" y="1484114"/>
              <a:ext cx="0" cy="5135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22" name="Picture 21"/>
          <p:cNvPicPr>
            <a:picLocks noChangeAspect="1"/>
          </p:cNvPicPr>
          <p:nvPr/>
        </p:nvPicPr>
        <p:blipFill rotWithShape="1">
          <a:blip r:embed="rId4" cstate="print">
            <a:extLst>
              <a:ext uri="{28A0092B-C50C-407E-A947-70E740481C1C}">
                <a14:useLocalDpi xmlns:a14="http://schemas.microsoft.com/office/drawing/2010/main" val="0"/>
              </a:ext>
            </a:extLst>
          </a:blip>
          <a:srcRect r="6901"/>
          <a:stretch/>
        </p:blipFill>
        <p:spPr>
          <a:xfrm>
            <a:off x="0" y="0"/>
            <a:ext cx="4389120" cy="3144613"/>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t="9832" b="5373"/>
          <a:stretch/>
        </p:blipFill>
        <p:spPr>
          <a:xfrm>
            <a:off x="0" y="3136230"/>
            <a:ext cx="4389120" cy="3721770"/>
          </a:xfrm>
          <a:prstGeom prst="rect">
            <a:avLst/>
          </a:prstGeom>
        </p:spPr>
      </p:pic>
    </p:spTree>
    <p:extLst>
      <p:ext uri="{BB962C8B-B14F-4D97-AF65-F5344CB8AC3E}">
        <p14:creationId xmlns:p14="http://schemas.microsoft.com/office/powerpoint/2010/main" val="25746423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1502569"/>
            <a:ext cx="9525000" cy="1149419"/>
          </a:xfrm>
        </p:spPr>
        <p:txBody>
          <a:bodyPr>
            <a:normAutofit/>
          </a:bodyPr>
          <a:lstStyle/>
          <a:p>
            <a:r>
              <a:rPr lang="en-US" sz="4000" b="1" dirty="0">
                <a:solidFill>
                  <a:srgbClr val="003399"/>
                </a:solidFill>
                <a:latin typeface="Arial" panose="020B0604020202020204" pitchFamily="34" charset="0"/>
                <a:cs typeface="Arial" panose="020B0604020202020204" pitchFamily="34" charset="0"/>
              </a:rPr>
              <a:t>Questions?</a:t>
            </a:r>
          </a:p>
        </p:txBody>
      </p:sp>
      <p:sp>
        <p:nvSpPr>
          <p:cNvPr id="2" name="Slide Number Placeholder 1"/>
          <p:cNvSpPr>
            <a:spLocks noGrp="1"/>
          </p:cNvSpPr>
          <p:nvPr>
            <p:ph type="sldNum" sz="quarter" idx="12"/>
          </p:nvPr>
        </p:nvSpPr>
        <p:spPr/>
        <p:txBody>
          <a:bodyPr/>
          <a:lstStyle/>
          <a:p>
            <a:fld id="{56E57F36-6D23-4C39-A2C3-D58391D75D53}" type="slidenum">
              <a:rPr lang="en-US" smtClean="0"/>
              <a:t>96</a:t>
            </a:fld>
            <a:endParaRPr lang="en-US"/>
          </a:p>
        </p:txBody>
      </p:sp>
    </p:spTree>
    <p:extLst>
      <p:ext uri="{BB962C8B-B14F-4D97-AF65-F5344CB8AC3E}">
        <p14:creationId xmlns:p14="http://schemas.microsoft.com/office/powerpoint/2010/main" val="41314507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GE Power Point Template" id="{A12034AD-029F-47A4-B0A6-C24DD15AFD80}" vid="{F27EBA32-BFE2-4039-BC76-9821B84C7C62}"/>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GE Power Point Template" id="{A12034AD-029F-47A4-B0A6-C24DD15AFD80}" vid="{F27EBA32-BFE2-4039-BC76-9821B84C7C62}"/>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GE Power Point Template" id="{A12034AD-029F-47A4-B0A6-C24DD15AFD80}" vid="{F27EBA32-BFE2-4039-BC76-9821B84C7C62}"/>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59EEC6E74A5C4BAA7AE52BBD51DA13" ma:contentTypeVersion="3" ma:contentTypeDescription="Create a new document." ma:contentTypeScope="" ma:versionID="ea13ac15935ec01eb4cccd218b129212">
  <xsd:schema xmlns:xsd="http://www.w3.org/2001/XMLSchema" xmlns:xs="http://www.w3.org/2001/XMLSchema" xmlns:p="http://schemas.microsoft.com/office/2006/metadata/properties" xmlns:ns2="32aae8b8-55c8-4f84-a93d-2b8bd2e1c2a2" xmlns:ns3="cbe6c278-a929-49cd-aa4e-937952369aef" targetNamespace="http://schemas.microsoft.com/office/2006/metadata/properties" ma:root="true" ma:fieldsID="c16bf1c2a51a39ebd1dc7a595af7d809" ns2:_="" ns3:_="">
    <xsd:import namespace="32aae8b8-55c8-4f84-a93d-2b8bd2e1c2a2"/>
    <xsd:import namespace="cbe6c278-a929-49cd-aa4e-937952369aef"/>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aae8b8-55c8-4f84-a93d-2b8bd2e1c2a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be6c278-a929-49cd-aa4e-937952369ae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2" nillable="true" ma:displayName="Sharing Hint Hash" ma:internalName="SharingHintHash" ma:readOnly="true">
      <xsd:simpleType>
        <xsd:restriction base="dms:Text"/>
      </xsd:simple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32aae8b8-55c8-4f84-a93d-2b8bd2e1c2a2">APFFPMSYZXWP-90-1912</_dlc_DocId>
    <_dlc_DocIdUrl xmlns="32aae8b8-55c8-4f84-a93d-2b8bd2e1c2a2">
      <Url>https://afgenational.sharepoint.com/districtsdepts/depts/Communications/_layouts/15/DocIdRedir.aspx?ID=APFFPMSYZXWP-90-1912</Url>
      <Description>APFFPMSYZXWP-90-1912</Description>
    </_dlc_DocIdUrl>
  </documentManagement>
</p:properties>
</file>

<file path=customXml/itemProps1.xml><?xml version="1.0" encoding="utf-8"?>
<ds:datastoreItem xmlns:ds="http://schemas.openxmlformats.org/officeDocument/2006/customXml" ds:itemID="{AB210295-D5F1-4DFF-A790-3AB7931C8D1A}">
  <ds:schemaRefs>
    <ds:schemaRef ds:uri="http://schemas.microsoft.com/sharepoint/v3/contenttype/forms"/>
  </ds:schemaRefs>
</ds:datastoreItem>
</file>

<file path=customXml/itemProps2.xml><?xml version="1.0" encoding="utf-8"?>
<ds:datastoreItem xmlns:ds="http://schemas.openxmlformats.org/officeDocument/2006/customXml" ds:itemID="{D1D8ECB6-A85B-406F-954E-BE0C1D9B81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aae8b8-55c8-4f84-a93d-2b8bd2e1c2a2"/>
    <ds:schemaRef ds:uri="cbe6c278-a929-49cd-aa4e-937952369a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F187F5-2F11-4CFC-A034-A58E78B54F3E}">
  <ds:schemaRefs>
    <ds:schemaRef ds:uri="http://schemas.microsoft.com/sharepoint/events"/>
  </ds:schemaRefs>
</ds:datastoreItem>
</file>

<file path=customXml/itemProps4.xml><?xml version="1.0" encoding="utf-8"?>
<ds:datastoreItem xmlns:ds="http://schemas.openxmlformats.org/officeDocument/2006/customXml" ds:itemID="{B748AA0D-7C79-4138-AD01-03790833F22A}">
  <ds:schemaRefs>
    <ds:schemaRef ds:uri="http://www.w3.org/XML/1998/namespace"/>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elements/1.1/"/>
    <ds:schemaRef ds:uri="http://schemas.microsoft.com/office/infopath/2007/PartnerControls"/>
    <ds:schemaRef ds:uri="cbe6c278-a929-49cd-aa4e-937952369aef"/>
    <ds:schemaRef ds:uri="32aae8b8-55c8-4f84-a93d-2b8bd2e1c2a2"/>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AFGE Power Point Template</Template>
  <TotalTime>8161</TotalTime>
  <Words>20019</Words>
  <Application>Microsoft Office PowerPoint</Application>
  <PresentationFormat>Widescreen</PresentationFormat>
  <Paragraphs>1498</Paragraphs>
  <Slides>96</Slides>
  <Notes>92</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96</vt:i4>
      </vt:variant>
    </vt:vector>
  </HeadingPairs>
  <TitlesOfParts>
    <vt:vector size="107" baseType="lpstr">
      <vt:lpstr>Arial</vt:lpstr>
      <vt:lpstr>Arial Black</vt:lpstr>
      <vt:lpstr>Calibri</vt:lpstr>
      <vt:lpstr>Calibri Light</vt:lpstr>
      <vt:lpstr>Courier New</vt:lpstr>
      <vt:lpstr>Wingdings</vt:lpstr>
      <vt:lpstr>Office Theme</vt:lpstr>
      <vt:lpstr>1_Office Theme</vt:lpstr>
      <vt:lpstr>2_Office Theme</vt:lpstr>
      <vt:lpstr>3_Office Theme</vt:lpstr>
      <vt:lpstr>4_Office Theme</vt:lpstr>
      <vt:lpstr>Module 2:</vt:lpstr>
      <vt:lpstr>New Beginnings</vt:lpstr>
      <vt:lpstr>GOAL:</vt:lpstr>
      <vt:lpstr>Course Outline</vt:lpstr>
      <vt:lpstr>www.afge.org/newbeginnings  </vt:lpstr>
      <vt:lpstr>Module 2 Objectives:</vt:lpstr>
      <vt:lpstr>The Performance Plan</vt:lpstr>
      <vt:lpstr>What is a Performance Plan?</vt:lpstr>
      <vt:lpstr>What is a Performance Plan?</vt:lpstr>
      <vt:lpstr>Steps: Developing a Performance Plan</vt:lpstr>
      <vt:lpstr>Initial Performance Discussion checklist</vt:lpstr>
      <vt:lpstr>Performance Plan includes:</vt:lpstr>
      <vt:lpstr>Performance Standards</vt:lpstr>
      <vt:lpstr>SMART criteria: Specific</vt:lpstr>
      <vt:lpstr>SMART criteria: Measureable</vt:lpstr>
      <vt:lpstr>SMART criteria: Achievable</vt:lpstr>
      <vt:lpstr>SMART criteria: Relevant</vt:lpstr>
      <vt:lpstr>SMART criteria: Timely</vt:lpstr>
      <vt:lpstr>DoD Core Values:</vt:lpstr>
      <vt:lpstr>Activity: Create Performance Standards </vt:lpstr>
      <vt:lpstr>Performance Plan Revisions</vt:lpstr>
      <vt:lpstr>Your position description vs. what you actually do</vt:lpstr>
      <vt:lpstr>Initial Performance Discussion checklist</vt:lpstr>
      <vt:lpstr>MyPerformance</vt:lpstr>
      <vt:lpstr>MyPerformance</vt:lpstr>
      <vt:lpstr>MyPerformance</vt:lpstr>
      <vt:lpstr>PowerPoint Presentation</vt:lpstr>
      <vt:lpstr>Specially Situated Employees</vt:lpstr>
      <vt:lpstr>Labor and Bargaining Performance Plan</vt:lpstr>
      <vt:lpstr>Oversight and Evaluation</vt:lpstr>
      <vt:lpstr>Oversight and Evaluation</vt:lpstr>
      <vt:lpstr>Bargaining Guidance</vt:lpstr>
      <vt:lpstr>Bargaining Guidance</vt:lpstr>
      <vt:lpstr>Bargaining Guidance</vt:lpstr>
      <vt:lpstr>Bargaining Guidance</vt:lpstr>
      <vt:lpstr>Bargaining Guidance</vt:lpstr>
      <vt:lpstr>Bargaining Guidance</vt:lpstr>
      <vt:lpstr>Bargaining Guidance</vt:lpstr>
      <vt:lpstr>Bargaining Guidance</vt:lpstr>
      <vt:lpstr>Bargaining Guidance</vt:lpstr>
      <vt:lpstr>Bargaining Guidance</vt:lpstr>
      <vt:lpstr>Bargaining Guidance</vt:lpstr>
      <vt:lpstr>Ongoing Communication</vt:lpstr>
      <vt:lpstr>Continuous Communication </vt:lpstr>
      <vt:lpstr>Communicating Success </vt:lpstr>
      <vt:lpstr>Documenting and Tracking Success </vt:lpstr>
      <vt:lpstr>Performance Discussions</vt:lpstr>
      <vt:lpstr>Progress Review </vt:lpstr>
      <vt:lpstr>Preparing for your Progress Review </vt:lpstr>
      <vt:lpstr>MyPerformance</vt:lpstr>
      <vt:lpstr>MyPerformance</vt:lpstr>
      <vt:lpstr>MyPerformance</vt:lpstr>
      <vt:lpstr>PowerPoint Presentation</vt:lpstr>
      <vt:lpstr>Labor and Bargaining Communication &amp; Discussions </vt:lpstr>
      <vt:lpstr>PowerPoint Presentation</vt:lpstr>
      <vt:lpstr>Oversight and Evaluation</vt:lpstr>
      <vt:lpstr>Bargaining Guidance</vt:lpstr>
      <vt:lpstr>Bargaining Guidance</vt:lpstr>
      <vt:lpstr>Bargaining Guidance</vt:lpstr>
      <vt:lpstr>Bargaining Guidance</vt:lpstr>
      <vt:lpstr>Bargaining Guidance</vt:lpstr>
      <vt:lpstr>Rating performance</vt:lpstr>
      <vt:lpstr>Evaluating Performance </vt:lpstr>
      <vt:lpstr>Discussion</vt:lpstr>
      <vt:lpstr>Performance Elements and Standards </vt:lpstr>
      <vt:lpstr>Your Self-Assessment </vt:lpstr>
      <vt:lpstr>Writing your Self-Assessment</vt:lpstr>
      <vt:lpstr>Writing your Self-Assessment</vt:lpstr>
      <vt:lpstr>Writing your Self-Assessment</vt:lpstr>
      <vt:lpstr>Self-Assessment examples</vt:lpstr>
      <vt:lpstr>Exercise</vt:lpstr>
      <vt:lpstr>Supervisor responsibilities</vt:lpstr>
      <vt:lpstr>Rating of Record</vt:lpstr>
      <vt:lpstr>Changing circumstances</vt:lpstr>
      <vt:lpstr>Performance Review</vt:lpstr>
      <vt:lpstr>Preparing for your Performance Review</vt:lpstr>
      <vt:lpstr>During your Performance Review</vt:lpstr>
      <vt:lpstr>What if you disagree with your Rating of Record?</vt:lpstr>
      <vt:lpstr>Exercise</vt:lpstr>
      <vt:lpstr>Overall Responsibilities</vt:lpstr>
      <vt:lpstr>Supervisor accountability</vt:lpstr>
      <vt:lpstr>MyPerformance</vt:lpstr>
      <vt:lpstr>MyPerformance</vt:lpstr>
      <vt:lpstr>MyPerformance</vt:lpstr>
      <vt:lpstr>PowerPoint Presentation</vt:lpstr>
      <vt:lpstr>Labor and Bargaining Rating Performance</vt:lpstr>
      <vt:lpstr>Monitoring and Evaluation</vt:lpstr>
      <vt:lpstr>Bargaining Guidance</vt:lpstr>
      <vt:lpstr>Bargaining Guidance</vt:lpstr>
      <vt:lpstr>Bargaining Guidance</vt:lpstr>
      <vt:lpstr>Bargaining Guidance</vt:lpstr>
      <vt:lpstr>Bargaining Guidance</vt:lpstr>
      <vt:lpstr>Local Communications Planning</vt:lpstr>
      <vt:lpstr>Day 2 Wrap-Up Activity</vt:lpstr>
      <vt:lpstr>Module 2 Objectives: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Megan.Fissel@afge.org</dc:creator>
  <cp:lastModifiedBy>Fergel, Martin A Mr CIV USA AMC</cp:lastModifiedBy>
  <cp:revision>323</cp:revision>
  <cp:lastPrinted>2016-03-29T18:52:27Z</cp:lastPrinted>
  <dcterms:created xsi:type="dcterms:W3CDTF">2015-11-12T17:38:52Z</dcterms:created>
  <dcterms:modified xsi:type="dcterms:W3CDTF">2017-03-21T11:11:29Z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0x0101000D59EEC6E74A5C4BAA7AE52BBD51DA13</vt:lpwstr>
  </property>
  <property fmtid="{D5CDD505-2E9C-101B-9397-08002B2CF9AE}" pid="3" name="_dlc_DocIdItemGuid">
    <vt:lpwstr>410a4381-7b45-4cbe-8d39-5161fe3afd69</vt:lpwstr>
  </property>
</Properties>
</file>